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Questrial"/>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Questrial-regular.fnt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355" name="Shape 3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438" name="Shape 4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94" name="Shape 4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put meeting logs 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28" name="Shape 5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Introduce ourselves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Don’t present - show late</a:t>
            </a:r>
          </a:p>
        </p:txBody>
      </p:sp>
      <p:sp>
        <p:nvSpPr>
          <p:cNvPr id="256" name="Shape 2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71" name="Shape 2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 name="Shape 20"/>
        <p:cNvGrpSpPr/>
        <p:nvPr/>
      </p:nvGrpSpPr>
      <p:grpSpPr>
        <a:xfrm>
          <a:off x="0" y="0"/>
          <a:ext cx="0" cy="0"/>
          <a:chOff x="0" y="0"/>
          <a:chExt cx="0" cy="0"/>
        </a:xfrm>
      </p:grpSpPr>
      <p:grpSp>
        <p:nvGrpSpPr>
          <p:cNvPr id="21" name="Shape 21"/>
          <p:cNvGrpSpPr/>
          <p:nvPr/>
        </p:nvGrpSpPr>
        <p:grpSpPr>
          <a:xfrm>
            <a:off x="-1588" y="0"/>
            <a:ext cx="12193588" cy="6861555"/>
            <a:chOff x="-1588" y="0"/>
            <a:chExt cx="12193588" cy="6861555"/>
          </a:xfrm>
        </p:grpSpPr>
        <p:sp>
          <p:nvSpPr>
            <p:cNvPr id="22" name="Shape 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 name="Shape 27"/>
          <p:cNvSpPr txBox="1"/>
          <p:nvPr>
            <p:ph type="ctrTitle"/>
          </p:nvPr>
        </p:nvSpPr>
        <p:spPr>
          <a:xfrm>
            <a:off x="1154954" y="2099733"/>
            <a:ext cx="8825657" cy="267764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5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8" name="Shape 28"/>
          <p:cNvSpPr txBox="1"/>
          <p:nvPr>
            <p:ph idx="1" type="subTitle"/>
          </p:nvPr>
        </p:nvSpPr>
        <p:spPr>
          <a:xfrm>
            <a:off x="1154954" y="4777380"/>
            <a:ext cx="8825657" cy="86142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86D1D8"/>
                </a:solidFill>
                <a:latin typeface="Questrial"/>
                <a:ea typeface="Questrial"/>
                <a:cs typeface="Questrial"/>
                <a:sym typeface="Questrial"/>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9pPr>
          </a:lstStyle>
          <a:p/>
        </p:txBody>
      </p:sp>
      <p:sp>
        <p:nvSpPr>
          <p:cNvPr id="29" name="Shape 29"/>
          <p:cNvSpPr txBox="1"/>
          <p:nvPr>
            <p:ph idx="10" type="dt"/>
          </p:nvPr>
        </p:nvSpPr>
        <p:spPr>
          <a:xfrm rot="5400000">
            <a:off x="10158983" y="1792224"/>
            <a:ext cx="990598" cy="30479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0" name="Shape 30"/>
          <p:cNvSpPr txBox="1"/>
          <p:nvPr>
            <p:ph idx="11" type="ftr"/>
          </p:nvPr>
        </p:nvSpPr>
        <p:spPr>
          <a:xfrm rot="5400000">
            <a:off x="8951975" y="3227832"/>
            <a:ext cx="3867912" cy="310896"/>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1" name="Shape 31"/>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32" name="Shape 32"/>
          <p:cNvSpPr txBox="1"/>
          <p:nvPr>
            <p:ph idx="12" type="sldNum"/>
          </p:nvPr>
        </p:nvSpPr>
        <p:spPr>
          <a:xfrm>
            <a:off x="10351007" y="292608"/>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15" name="Shape 115"/>
        <p:cNvGrpSpPr/>
        <p:nvPr/>
      </p:nvGrpSpPr>
      <p:grpSpPr>
        <a:xfrm>
          <a:off x="0" y="0"/>
          <a:ext cx="0" cy="0"/>
          <a:chOff x="0" y="0"/>
          <a:chExt cx="0" cy="0"/>
        </a:xfrm>
      </p:grpSpPr>
      <p:grpSp>
        <p:nvGrpSpPr>
          <p:cNvPr id="116" name="Shape 116"/>
          <p:cNvGrpSpPr/>
          <p:nvPr/>
        </p:nvGrpSpPr>
        <p:grpSpPr>
          <a:xfrm>
            <a:off x="-1588" y="0"/>
            <a:ext cx="12193588" cy="6861555"/>
            <a:chOff x="-1588" y="0"/>
            <a:chExt cx="12193588" cy="6861555"/>
          </a:xfrm>
        </p:grpSpPr>
        <p:sp>
          <p:nvSpPr>
            <p:cNvPr id="117" name="Shape 1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371525">
              <a:off x="263766" y="4438254"/>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rot="10800000">
              <a:off x="459505" y="321130"/>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23" name="Shape 1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4" name="Shape 124"/>
          <p:cNvSpPr txBox="1"/>
          <p:nvPr>
            <p:ph type="title"/>
          </p:nvPr>
        </p:nvSpPr>
        <p:spPr>
          <a:xfrm>
            <a:off x="1154957" y="4969926"/>
            <a:ext cx="8825657" cy="56673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5" name="Shape 125"/>
          <p:cNvSpPr/>
          <p:nvPr>
            <p:ph idx="2" type="pic"/>
          </p:nvPr>
        </p:nvSpPr>
        <p:spPr>
          <a:xfrm>
            <a:off x="1154954" y="685800"/>
            <a:ext cx="8825657" cy="3429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26" name="Shape 126"/>
          <p:cNvSpPr txBox="1"/>
          <p:nvPr>
            <p:ph idx="1" type="body"/>
          </p:nvPr>
        </p:nvSpPr>
        <p:spPr>
          <a:xfrm>
            <a:off x="1154957" y="5536664"/>
            <a:ext cx="8825655"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27" name="Shape 12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8" name="Shape 12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9" name="Shape 12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30" name="Shape 13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31" name="Shape 131"/>
        <p:cNvGrpSpPr/>
        <p:nvPr/>
      </p:nvGrpSpPr>
      <p:grpSpPr>
        <a:xfrm>
          <a:off x="0" y="0"/>
          <a:ext cx="0" cy="0"/>
          <a:chOff x="0" y="0"/>
          <a:chExt cx="0" cy="0"/>
        </a:xfrm>
      </p:grpSpPr>
      <p:grpSp>
        <p:nvGrpSpPr>
          <p:cNvPr id="132" name="Shape 132"/>
          <p:cNvGrpSpPr/>
          <p:nvPr/>
        </p:nvGrpSpPr>
        <p:grpSpPr>
          <a:xfrm>
            <a:off x="-1588" y="0"/>
            <a:ext cx="12193588" cy="6861555"/>
            <a:chOff x="-1588" y="0"/>
            <a:chExt cx="12193588" cy="6861555"/>
          </a:xfrm>
        </p:grpSpPr>
        <p:sp>
          <p:nvSpPr>
            <p:cNvPr id="133" name="Shape 1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455612" y="2801318"/>
              <a:ext cx="11277600" cy="3602636"/>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38" name="Shape 138"/>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0" name="Shape 140"/>
          <p:cNvSpPr txBox="1"/>
          <p:nvPr>
            <p:ph type="title"/>
          </p:nvPr>
        </p:nvSpPr>
        <p:spPr>
          <a:xfrm>
            <a:off x="1154954" y="1060704"/>
            <a:ext cx="8833103" cy="1371599"/>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1" name="Shape 141"/>
          <p:cNvSpPr txBox="1"/>
          <p:nvPr>
            <p:ph idx="1" type="body"/>
          </p:nvPr>
        </p:nvSpPr>
        <p:spPr>
          <a:xfrm>
            <a:off x="1152144" y="3547871"/>
            <a:ext cx="8825659" cy="2478024"/>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42" name="Shape 142"/>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3" name="Shape 143"/>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4" name="Shape 144"/>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45" name="Shape 14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46" name="Shape 146"/>
        <p:cNvGrpSpPr/>
        <p:nvPr/>
      </p:nvGrpSpPr>
      <p:grpSpPr>
        <a:xfrm>
          <a:off x="0" y="0"/>
          <a:ext cx="0" cy="0"/>
          <a:chOff x="0" y="0"/>
          <a:chExt cx="0" cy="0"/>
        </a:xfrm>
      </p:grpSpPr>
      <p:grpSp>
        <p:nvGrpSpPr>
          <p:cNvPr id="147" name="Shape 147"/>
          <p:cNvGrpSpPr/>
          <p:nvPr/>
        </p:nvGrpSpPr>
        <p:grpSpPr>
          <a:xfrm>
            <a:off x="-1588" y="0"/>
            <a:ext cx="12193588" cy="6861555"/>
            <a:chOff x="-1588" y="0"/>
            <a:chExt cx="12193588" cy="6861555"/>
          </a:xfrm>
        </p:grpSpPr>
        <p:sp>
          <p:nvSpPr>
            <p:cNvPr id="148" name="Shape 1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4" name="Shape 154"/>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5" name="Shape 155"/>
          <p:cNvSpPr txBox="1"/>
          <p:nvPr/>
        </p:nvSpPr>
        <p:spPr>
          <a:xfrm>
            <a:off x="898295" y="596766"/>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6" name="Shape 156"/>
          <p:cNvSpPr txBox="1"/>
          <p:nvPr/>
        </p:nvSpPr>
        <p:spPr>
          <a:xfrm>
            <a:off x="9715063" y="2629300"/>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7" name="Shape 157"/>
          <p:cNvSpPr txBox="1"/>
          <p:nvPr>
            <p:ph type="title"/>
          </p:nvPr>
        </p:nvSpPr>
        <p:spPr>
          <a:xfrm>
            <a:off x="1574800" y="980516"/>
            <a:ext cx="8460983" cy="269824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8" name="Shape 158"/>
          <p:cNvSpPr txBox="1"/>
          <p:nvPr>
            <p:ph idx="1" type="body"/>
          </p:nvPr>
        </p:nvSpPr>
        <p:spPr>
          <a:xfrm>
            <a:off x="1945944" y="3679987"/>
            <a:ext cx="7725771" cy="342174"/>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400" u="none" cap="small" strike="noStrike">
                <a:solidFill>
                  <a:srgbClr val="86D1D8"/>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59" name="Shape 159"/>
          <p:cNvSpPr txBox="1"/>
          <p:nvPr>
            <p:ph idx="2" type="body"/>
          </p:nvPr>
        </p:nvSpPr>
        <p:spPr>
          <a:xfrm>
            <a:off x="1154954" y="5029198"/>
            <a:ext cx="8825659" cy="997858"/>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60" name="Shape 160"/>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1" name="Shape 161"/>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2" name="Shape 162"/>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63" name="Shape 16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64" name="Shape 164"/>
        <p:cNvGrpSpPr/>
        <p:nvPr/>
      </p:nvGrpSpPr>
      <p:grpSpPr>
        <a:xfrm>
          <a:off x="0" y="0"/>
          <a:ext cx="0" cy="0"/>
          <a:chOff x="0" y="0"/>
          <a:chExt cx="0" cy="0"/>
        </a:xfrm>
      </p:grpSpPr>
      <p:grpSp>
        <p:nvGrpSpPr>
          <p:cNvPr id="165" name="Shape 165"/>
          <p:cNvGrpSpPr/>
          <p:nvPr/>
        </p:nvGrpSpPr>
        <p:grpSpPr>
          <a:xfrm>
            <a:off x="-1588" y="0"/>
            <a:ext cx="12193588" cy="6861555"/>
            <a:chOff x="-1588" y="0"/>
            <a:chExt cx="12193588" cy="6861555"/>
          </a:xfrm>
        </p:grpSpPr>
        <p:sp>
          <p:nvSpPr>
            <p:cNvPr id="166" name="Shape 16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72" name="Shape 172"/>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73" name="Shape 173"/>
          <p:cNvSpPr txBox="1"/>
          <p:nvPr>
            <p:ph type="title"/>
          </p:nvPr>
        </p:nvSpPr>
        <p:spPr>
          <a:xfrm>
            <a:off x="1154954" y="2373525"/>
            <a:ext cx="8865622" cy="181965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74" name="Shape 174"/>
          <p:cNvSpPr txBox="1"/>
          <p:nvPr>
            <p:ph idx="1" type="body"/>
          </p:nvPr>
        </p:nvSpPr>
        <p:spPr>
          <a:xfrm>
            <a:off x="1154954" y="5029200"/>
            <a:ext cx="8825659"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175" name="Shape 17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6" name="Shape 17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7" name="Shape 177"/>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78" name="Shape 17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79" name="Shape 179"/>
        <p:cNvGrpSpPr/>
        <p:nvPr/>
      </p:nvGrpSpPr>
      <p:grpSpPr>
        <a:xfrm>
          <a:off x="0" y="0"/>
          <a:ext cx="0" cy="0"/>
          <a:chOff x="0" y="0"/>
          <a:chExt cx="0" cy="0"/>
        </a:xfrm>
      </p:grpSpPr>
      <p:sp>
        <p:nvSpPr>
          <p:cNvPr id="180" name="Shape 180"/>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1" name="Shape 181"/>
          <p:cNvSpPr txBox="1"/>
          <p:nvPr>
            <p:ph idx="1" type="body"/>
          </p:nvPr>
        </p:nvSpPr>
        <p:spPr>
          <a:xfrm>
            <a:off x="1154954" y="2603500"/>
            <a:ext cx="312916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2" name="Shape 182"/>
          <p:cNvSpPr txBox="1"/>
          <p:nvPr>
            <p:ph idx="2" type="body"/>
          </p:nvPr>
        </p:nvSpPr>
        <p:spPr>
          <a:xfrm>
            <a:off x="1154954" y="3179764"/>
            <a:ext cx="3129168"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3" name="Shape 183"/>
          <p:cNvSpPr txBox="1"/>
          <p:nvPr>
            <p:ph idx="3" type="body"/>
          </p:nvPr>
        </p:nvSpPr>
        <p:spPr>
          <a:xfrm>
            <a:off x="4512721" y="2603500"/>
            <a:ext cx="3145380"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4" name="Shape 184"/>
          <p:cNvSpPr txBox="1"/>
          <p:nvPr>
            <p:ph idx="4" type="body"/>
          </p:nvPr>
        </p:nvSpPr>
        <p:spPr>
          <a:xfrm>
            <a:off x="4512721" y="3179764"/>
            <a:ext cx="3145380"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5" name="Shape 185"/>
          <p:cNvSpPr txBox="1"/>
          <p:nvPr>
            <p:ph idx="5" type="body"/>
          </p:nvPr>
        </p:nvSpPr>
        <p:spPr>
          <a:xfrm>
            <a:off x="7886700" y="2595032"/>
            <a:ext cx="3161029" cy="584731"/>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6" name="Shape 186"/>
          <p:cNvSpPr txBox="1"/>
          <p:nvPr>
            <p:ph idx="6" type="body"/>
          </p:nvPr>
        </p:nvSpPr>
        <p:spPr>
          <a:xfrm>
            <a:off x="7886700" y="3179764"/>
            <a:ext cx="3161029"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187" name="Shape 187"/>
          <p:cNvCxnSpPr/>
          <p:nvPr/>
        </p:nvCxnSpPr>
        <p:spPr>
          <a:xfrm>
            <a:off x="4384991" y="2603500"/>
            <a:ext cx="32564" cy="3423554"/>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188" name="Shape 188"/>
          <p:cNvCxnSpPr/>
          <p:nvPr/>
        </p:nvCxnSpPr>
        <p:spPr>
          <a:xfrm>
            <a:off x="7775824" y="2603500"/>
            <a:ext cx="0" cy="3423554"/>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189" name="Shape 18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0" name="Shape 19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1" name="Shape 19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92" name="Shape 192"/>
        <p:cNvGrpSpPr/>
        <p:nvPr/>
      </p:nvGrpSpPr>
      <p:grpSpPr>
        <a:xfrm>
          <a:off x="0" y="0"/>
          <a:ext cx="0" cy="0"/>
          <a:chOff x="0" y="0"/>
          <a:chExt cx="0" cy="0"/>
        </a:xfrm>
      </p:grpSpPr>
      <p:sp>
        <p:nvSpPr>
          <p:cNvPr id="193" name="Shape 193"/>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94" name="Shape 194"/>
          <p:cNvSpPr txBox="1"/>
          <p:nvPr>
            <p:ph idx="1" type="body"/>
          </p:nvPr>
        </p:nvSpPr>
        <p:spPr>
          <a:xfrm>
            <a:off x="1154954" y="4532844"/>
            <a:ext cx="305043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5" name="Shape 195"/>
          <p:cNvSpPr/>
          <p:nvPr>
            <p:ph idx="2" type="pic"/>
          </p:nvPr>
        </p:nvSpPr>
        <p:spPr>
          <a:xfrm>
            <a:off x="1334551" y="2610916"/>
            <a:ext cx="2691241" cy="1584094"/>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6" name="Shape 196"/>
          <p:cNvSpPr txBox="1"/>
          <p:nvPr>
            <p:ph idx="3" type="body"/>
          </p:nvPr>
        </p:nvSpPr>
        <p:spPr>
          <a:xfrm>
            <a:off x="1154954" y="5109107"/>
            <a:ext cx="3050438" cy="91794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97" name="Shape 197"/>
          <p:cNvSpPr txBox="1"/>
          <p:nvPr>
            <p:ph idx="4" type="body"/>
          </p:nvPr>
        </p:nvSpPr>
        <p:spPr>
          <a:xfrm>
            <a:off x="4568864"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8" name="Shape 198"/>
          <p:cNvSpPr/>
          <p:nvPr>
            <p:ph idx="5" type="pic"/>
          </p:nvPr>
        </p:nvSpPr>
        <p:spPr>
          <a:xfrm>
            <a:off x="4748462"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9" name="Shape 199"/>
          <p:cNvSpPr txBox="1"/>
          <p:nvPr>
            <p:ph idx="6" type="body"/>
          </p:nvPr>
        </p:nvSpPr>
        <p:spPr>
          <a:xfrm>
            <a:off x="4568864" y="5109107"/>
            <a:ext cx="3050438" cy="912577"/>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200" name="Shape 200"/>
          <p:cNvSpPr txBox="1"/>
          <p:nvPr>
            <p:ph idx="7" type="body"/>
          </p:nvPr>
        </p:nvSpPr>
        <p:spPr>
          <a:xfrm>
            <a:off x="7983432"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201" name="Shape 201"/>
          <p:cNvSpPr/>
          <p:nvPr>
            <p:ph idx="8" type="pic"/>
          </p:nvPr>
        </p:nvSpPr>
        <p:spPr>
          <a:xfrm>
            <a:off x="8163031"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202" name="Shape 202"/>
          <p:cNvSpPr txBox="1"/>
          <p:nvPr>
            <p:ph idx="9" type="body"/>
          </p:nvPr>
        </p:nvSpPr>
        <p:spPr>
          <a:xfrm>
            <a:off x="7983432" y="5109107"/>
            <a:ext cx="3050438" cy="917946"/>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203" name="Shape 203"/>
          <p:cNvCxnSpPr/>
          <p:nvPr/>
        </p:nvCxnSpPr>
        <p:spPr>
          <a:xfrm>
            <a:off x="4384244"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204" name="Shape 204"/>
          <p:cNvCxnSpPr/>
          <p:nvPr/>
        </p:nvCxnSpPr>
        <p:spPr>
          <a:xfrm>
            <a:off x="7807352"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205" name="Shape 20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6" name="Shape 20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7" name="Shape 20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08" name="Shape 208"/>
        <p:cNvGrpSpPr/>
        <p:nvPr/>
      </p:nvGrpSpPr>
      <p:grpSpPr>
        <a:xfrm>
          <a:off x="0" y="0"/>
          <a:ext cx="0" cy="0"/>
          <a:chOff x="0" y="0"/>
          <a:chExt cx="0" cy="0"/>
        </a:xfrm>
      </p:grpSpPr>
      <p:sp>
        <p:nvSpPr>
          <p:cNvPr id="209" name="Shape 209"/>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10" name="Shape 210"/>
          <p:cNvSpPr txBox="1"/>
          <p:nvPr>
            <p:ph idx="1" type="body"/>
          </p:nvPr>
        </p:nvSpPr>
        <p:spPr>
          <a:xfrm rot="5400000">
            <a:off x="3855399" y="-105412"/>
            <a:ext cx="3424767" cy="882565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11" name="Shape 2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2" name="Shape 2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3" name="Shape 21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14" name="Shape 214"/>
        <p:cNvGrpSpPr/>
        <p:nvPr/>
      </p:nvGrpSpPr>
      <p:grpSpPr>
        <a:xfrm>
          <a:off x="0" y="0"/>
          <a:ext cx="0" cy="0"/>
          <a:chOff x="0" y="0"/>
          <a:chExt cx="0" cy="0"/>
        </a:xfrm>
      </p:grpSpPr>
      <p:grpSp>
        <p:nvGrpSpPr>
          <p:cNvPr id="215" name="Shape 215"/>
          <p:cNvGrpSpPr/>
          <p:nvPr/>
        </p:nvGrpSpPr>
        <p:grpSpPr>
          <a:xfrm>
            <a:off x="-1588" y="0"/>
            <a:ext cx="12193588" cy="6861555"/>
            <a:chOff x="-1588" y="0"/>
            <a:chExt cx="12193588" cy="6861555"/>
          </a:xfrm>
        </p:grpSpPr>
        <p:sp>
          <p:nvSpPr>
            <p:cNvPr id="216" name="Shape 2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rot="5101749">
              <a:off x="6294738" y="4577737"/>
              <a:ext cx="3299407"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414866" y="402164"/>
              <a:ext cx="6510865"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rot="5400000">
              <a:off x="4449232" y="2801720"/>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3" name="Shape 2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4" name="Shape 224"/>
          <p:cNvSpPr txBox="1"/>
          <p:nvPr>
            <p:ph type="title"/>
          </p:nvPr>
        </p:nvSpPr>
        <p:spPr>
          <a:xfrm rot="5400000">
            <a:off x="6923243" y="2931978"/>
            <a:ext cx="4748591" cy="144156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25" name="Shape 225"/>
          <p:cNvSpPr txBox="1"/>
          <p:nvPr>
            <p:ph idx="1" type="body"/>
          </p:nvPr>
        </p:nvSpPr>
        <p:spPr>
          <a:xfrm rot="5400000">
            <a:off x="1908670" y="524748"/>
            <a:ext cx="4748591" cy="6256025"/>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26" name="Shape 22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7" name="Shape 22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8" name="Shape 22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29" name="Shape 22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154954" y="973669"/>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body"/>
          </p:nvPr>
        </p:nvSpPr>
        <p:spPr>
          <a:xfrm>
            <a:off x="1154954" y="2603500"/>
            <a:ext cx="8825659"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36" name="Shape 3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7" name="Shape 3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8" name="Shape 3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grpSp>
        <p:nvGrpSpPr>
          <p:cNvPr id="40" name="Shape 40"/>
          <p:cNvGrpSpPr/>
          <p:nvPr/>
        </p:nvGrpSpPr>
        <p:grpSpPr>
          <a:xfrm>
            <a:off x="-1588" y="0"/>
            <a:ext cx="12193588" cy="6861555"/>
            <a:chOff x="-1588" y="0"/>
            <a:chExt cx="12193588" cy="6861555"/>
          </a:xfrm>
        </p:grpSpPr>
        <p:sp>
          <p:nvSpPr>
            <p:cNvPr id="41" name="Shape 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289800" y="402164"/>
              <a:ext cx="44788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rot="-5677511">
              <a:off x="4698352"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3787244"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8" name="Shape 4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9" name="Shape 49"/>
          <p:cNvSpPr txBox="1"/>
          <p:nvPr>
            <p:ph type="title"/>
          </p:nvPr>
        </p:nvSpPr>
        <p:spPr>
          <a:xfrm>
            <a:off x="1154955" y="2679191"/>
            <a:ext cx="4343400" cy="22860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0" name="Shape 50"/>
          <p:cNvSpPr txBox="1"/>
          <p:nvPr>
            <p:ph idx="1" type="body"/>
          </p:nvPr>
        </p:nvSpPr>
        <p:spPr>
          <a:xfrm>
            <a:off x="6894575" y="2679191"/>
            <a:ext cx="3758183" cy="2286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51" name="Shape 5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2" name="Shape 5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3" name="Shape 5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54" name="Shape 5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5" name="Shape 55"/>
        <p:cNvGrpSpPr/>
        <p:nvPr/>
      </p:nvGrpSpPr>
      <p:grpSpPr>
        <a:xfrm>
          <a:off x="0" y="0"/>
          <a:ext cx="0" cy="0"/>
          <a:chOff x="0" y="0"/>
          <a:chExt cx="0" cy="0"/>
        </a:xfrm>
      </p:grpSpPr>
      <p:sp>
        <p:nvSpPr>
          <p:cNvPr id="56" name="Shape 56"/>
          <p:cNvSpPr txBox="1"/>
          <p:nvPr>
            <p:ph type="title"/>
          </p:nvPr>
        </p:nvSpPr>
        <p:spPr>
          <a:xfrm>
            <a:off x="1154953"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7" name="Shape 57"/>
          <p:cNvSpPr txBox="1"/>
          <p:nvPr>
            <p:ph idx="1" type="body"/>
          </p:nvPr>
        </p:nvSpPr>
        <p:spPr>
          <a:xfrm>
            <a:off x="1154954" y="2603500"/>
            <a:ext cx="4828032" cy="341630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8" name="Shape 58"/>
          <p:cNvSpPr txBox="1"/>
          <p:nvPr>
            <p:ph idx="2" type="body"/>
          </p:nvPr>
        </p:nvSpPr>
        <p:spPr>
          <a:xfrm>
            <a:off x="6208776" y="2603500"/>
            <a:ext cx="482803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9" name="Shape 5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0" name="Shape 6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1" name="Shape 6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115495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4" name="Shape 64"/>
          <p:cNvSpPr txBox="1"/>
          <p:nvPr>
            <p:ph idx="1" type="body"/>
          </p:nvPr>
        </p:nvSpPr>
        <p:spPr>
          <a:xfrm>
            <a:off x="1154954"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5" name="Shape 65"/>
          <p:cNvSpPr txBox="1"/>
          <p:nvPr>
            <p:ph idx="2" type="body"/>
          </p:nvPr>
        </p:nvSpPr>
        <p:spPr>
          <a:xfrm>
            <a:off x="1154954" y="3198448"/>
            <a:ext cx="4828032" cy="2843784"/>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6" name="Shape 66"/>
          <p:cNvSpPr txBox="1"/>
          <p:nvPr>
            <p:ph idx="3" type="body"/>
          </p:nvPr>
        </p:nvSpPr>
        <p:spPr>
          <a:xfrm>
            <a:off x="6208776"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7" name="Shape 67"/>
          <p:cNvSpPr txBox="1"/>
          <p:nvPr>
            <p:ph idx="4" type="body"/>
          </p:nvPr>
        </p:nvSpPr>
        <p:spPr>
          <a:xfrm>
            <a:off x="6208710" y="3187921"/>
            <a:ext cx="4825159" cy="2854310"/>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8" name="Shape 68"/>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9" name="Shape 69"/>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0" name="Shape 7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5214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3" name="Shape 73"/>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4" name="Shape 74"/>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5" name="Shape 7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6" name="Shape 76"/>
        <p:cNvGrpSpPr/>
        <p:nvPr/>
      </p:nvGrpSpPr>
      <p:grpSpPr>
        <a:xfrm>
          <a:off x="0" y="0"/>
          <a:ext cx="0" cy="0"/>
          <a:chOff x="0" y="0"/>
          <a:chExt cx="0" cy="0"/>
        </a:xfrm>
      </p:grpSpPr>
      <p:sp>
        <p:nvSpPr>
          <p:cNvPr id="77" name="Shape 7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8" name="Shape 7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9" name="Shape 7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80" name="Shape 8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81" name="Shape 81"/>
        <p:cNvGrpSpPr/>
        <p:nvPr/>
      </p:nvGrpSpPr>
      <p:grpSpPr>
        <a:xfrm>
          <a:off x="0" y="0"/>
          <a:ext cx="0" cy="0"/>
          <a:chOff x="0" y="0"/>
          <a:chExt cx="0" cy="0"/>
        </a:xfrm>
      </p:grpSpPr>
      <p:grpSp>
        <p:nvGrpSpPr>
          <p:cNvPr id="82" name="Shape 82"/>
          <p:cNvGrpSpPr/>
          <p:nvPr/>
        </p:nvGrpSpPr>
        <p:grpSpPr>
          <a:xfrm>
            <a:off x="-1588" y="0"/>
            <a:ext cx="12193588" cy="6861555"/>
            <a:chOff x="-1588" y="0"/>
            <a:chExt cx="12193588" cy="6861555"/>
          </a:xfrm>
        </p:grpSpPr>
        <p:sp>
          <p:nvSpPr>
            <p:cNvPr id="83" name="Shape 8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5713412" y="402164"/>
              <a:ext cx="6055252"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rot="-5400000">
              <a:off x="2229376"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89" name="Shape 89"/>
            <p:cNvSpPr/>
            <p:nvPr/>
          </p:nvSpPr>
          <p:spPr>
            <a:xfrm rot="-5677511">
              <a:off x="3140484"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1" name="Shape 91"/>
          <p:cNvSpPr txBox="1"/>
          <p:nvPr>
            <p:ph type="title"/>
          </p:nvPr>
        </p:nvSpPr>
        <p:spPr>
          <a:xfrm>
            <a:off x="1154953" y="1298448"/>
            <a:ext cx="2793158" cy="159715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5779007" y="1447800"/>
            <a:ext cx="5195997" cy="4572000"/>
          </a:xfrm>
          <a:prstGeom prst="rect">
            <a:avLst/>
          </a:prstGeom>
          <a:noFill/>
          <a:ln>
            <a:noFill/>
          </a:ln>
        </p:spPr>
        <p:txBody>
          <a:bodyPr anchorCtr="0" anchor="ctr"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93" name="Shape 93"/>
          <p:cNvSpPr txBox="1"/>
          <p:nvPr>
            <p:ph idx="2" type="body"/>
          </p:nvPr>
        </p:nvSpPr>
        <p:spPr>
          <a:xfrm>
            <a:off x="1154953" y="3129280"/>
            <a:ext cx="2793158" cy="289559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94" name="Shape 94"/>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5" name="Shape 95"/>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6" name="Shape 96"/>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97" name="Shape 9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8" name="Shape 98"/>
        <p:cNvGrpSpPr/>
        <p:nvPr/>
      </p:nvGrpSpPr>
      <p:grpSpPr>
        <a:xfrm>
          <a:off x="0" y="0"/>
          <a:ext cx="0" cy="0"/>
          <a:chOff x="0" y="0"/>
          <a:chExt cx="0" cy="0"/>
        </a:xfrm>
      </p:grpSpPr>
      <p:grpSp>
        <p:nvGrpSpPr>
          <p:cNvPr id="99" name="Shape 99"/>
          <p:cNvGrpSpPr/>
          <p:nvPr/>
        </p:nvGrpSpPr>
        <p:grpSpPr>
          <a:xfrm>
            <a:off x="-1588" y="0"/>
            <a:ext cx="12193588" cy="6861555"/>
            <a:chOff x="-1588" y="0"/>
            <a:chExt cx="12193588" cy="6861555"/>
          </a:xfrm>
        </p:grpSpPr>
        <p:sp>
          <p:nvSpPr>
            <p:cNvPr id="100" name="Shape 10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172200" y="402164"/>
              <a:ext cx="55964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5400000">
              <a:off x="3295431"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06" name="Shape 106"/>
            <p:cNvSpPr/>
            <p:nvPr/>
          </p:nvSpPr>
          <p:spPr>
            <a:xfrm rot="-5677511">
              <a:off x="4203593"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08" name="Shape 108"/>
          <p:cNvSpPr txBox="1"/>
          <p:nvPr>
            <p:ph type="title"/>
          </p:nvPr>
        </p:nvSpPr>
        <p:spPr>
          <a:xfrm>
            <a:off x="1153907" y="1693332"/>
            <a:ext cx="3860259" cy="173566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9" name="Shape 109"/>
          <p:cNvSpPr/>
          <p:nvPr>
            <p:ph idx="2" type="pic"/>
          </p:nvPr>
        </p:nvSpPr>
        <p:spPr>
          <a:xfrm>
            <a:off x="6547869" y="1143000"/>
            <a:ext cx="3227193" cy="4572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10" name="Shape 110"/>
          <p:cNvSpPr txBox="1"/>
          <p:nvPr>
            <p:ph idx="1" type="body"/>
          </p:nvPr>
        </p:nvSpPr>
        <p:spPr>
          <a:xfrm>
            <a:off x="1154954" y="3657600"/>
            <a:ext cx="3859212" cy="13715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11" name="Shape 1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2" name="Shape 1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3" name="Shape 11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14" name="Shape 11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1588" y="0"/>
            <a:ext cx="12193588" cy="6861555"/>
            <a:chOff x="-1588" y="0"/>
            <a:chExt cx="12193588" cy="6861555"/>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rot="-589932">
              <a:off x="8490951" y="1797516"/>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59506" y="1866405"/>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 name="Shape 1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 name="Shape 14"/>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 name="Shape 15"/>
          <p:cNvSpPr txBox="1"/>
          <p:nvPr>
            <p:ph idx="1" type="body"/>
          </p:nvPr>
        </p:nvSpPr>
        <p:spPr>
          <a:xfrm>
            <a:off x="1154954" y="2603500"/>
            <a:ext cx="876141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6" name="Shape 1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 name="Shape 1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8" name="Shape 1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9" name="Shape 1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8.png"/><Relationship Id="rId4" Type="http://schemas.openxmlformats.org/officeDocument/2006/relationships/image" Target="../media/image0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5.png"/><Relationship Id="rId4" Type="http://schemas.openxmlformats.org/officeDocument/2006/relationships/image" Target="../media/image04.png"/><Relationship Id="rId5" Type="http://schemas.openxmlformats.org/officeDocument/2006/relationships/image" Target="../media/image0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03.png"/><Relationship Id="rId4" Type="http://schemas.openxmlformats.org/officeDocument/2006/relationships/image" Target="../media/image09.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7.png"/><Relationship Id="rId4" Type="http://schemas.openxmlformats.org/officeDocument/2006/relationships/image" Target="../media/image06.png"/><Relationship Id="rId5" Type="http://schemas.openxmlformats.org/officeDocument/2006/relationships/image" Target="../media/image27.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1154954" y="2099733"/>
            <a:ext cx="8825700" cy="26775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Questrial"/>
              <a:buNone/>
            </a:pPr>
            <a:r>
              <a:rPr b="0" i="0" lang="en-US" sz="5400" u="none" cap="none" strike="noStrike">
                <a:solidFill>
                  <a:schemeClr val="lt2"/>
                </a:solidFill>
                <a:latin typeface="Questrial"/>
                <a:ea typeface="Questrial"/>
                <a:cs typeface="Questrial"/>
                <a:sym typeface="Questrial"/>
              </a:rPr>
              <a:t>RoboCat- Milestone </a:t>
            </a:r>
            <a:r>
              <a:rPr lang="en-US"/>
              <a:t>3</a:t>
            </a:r>
          </a:p>
        </p:txBody>
      </p:sp>
      <p:sp>
        <p:nvSpPr>
          <p:cNvPr id="235" name="Shape 235"/>
          <p:cNvSpPr txBox="1"/>
          <p:nvPr>
            <p:ph idx="1" type="subTitle"/>
          </p:nvPr>
        </p:nvSpPr>
        <p:spPr>
          <a:xfrm>
            <a:off x="1154954" y="4777380"/>
            <a:ext cx="8825700" cy="861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86D1D8"/>
                </a:solidFill>
                <a:latin typeface="Questrial"/>
                <a:ea typeface="Questrial"/>
                <a:cs typeface="Questrial"/>
                <a:sym typeface="Questrial"/>
              </a:rPr>
              <a:t>ALEX VILD, QUINTIN FETTES, ZAC</a:t>
            </a:r>
            <a:r>
              <a:rPr lang="en-US"/>
              <a:t>H</a:t>
            </a:r>
            <a:r>
              <a:rPr b="0" i="0" lang="en-US" sz="1800" u="none" cap="none" strike="noStrike">
                <a:solidFill>
                  <a:srgbClr val="86D1D8"/>
                </a:solidFill>
                <a:latin typeface="Questrial"/>
                <a:ea typeface="Questrial"/>
                <a:cs typeface="Questrial"/>
                <a:sym typeface="Questrial"/>
              </a:rPr>
              <a:t> TAYLOR, KURTIS DAVIS, SEATTLE RUZEK, LUKE SHAYS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3 (From sprint 1)</a:t>
            </a:r>
          </a:p>
        </p:txBody>
      </p:sp>
      <p:sp>
        <p:nvSpPr>
          <p:cNvPr id="292" name="Shape 29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Accurate recognition of all existing commands; additional command will be added</a:t>
            </a:r>
          </a:p>
          <a:p>
            <a:pPr indent="-228600" lvl="1" marL="914400" rtl="0">
              <a:spcBef>
                <a:spcPts val="0"/>
              </a:spcBef>
            </a:pPr>
            <a:r>
              <a:rPr lang="en-US"/>
              <a:t>Begin implementing emotion detection based upon volume/tone of voice</a:t>
            </a:r>
          </a:p>
          <a:p>
            <a:pPr indent="-228600" lvl="0" marL="457200" rtl="0">
              <a:spcBef>
                <a:spcPts val="0"/>
              </a:spcBef>
            </a:pPr>
            <a:r>
              <a:rPr lang="en-US"/>
              <a:t>Facial Recognition Team</a:t>
            </a:r>
          </a:p>
          <a:p>
            <a:pPr indent="-228600" lvl="1" marL="914400" rtl="0">
              <a:spcBef>
                <a:spcPts val="0"/>
              </a:spcBef>
            </a:pPr>
            <a:r>
              <a:rPr lang="en-US"/>
              <a:t>The cat will be able to move its head to center a recognized face in its field of view</a:t>
            </a:r>
          </a:p>
          <a:p>
            <a:pPr indent="-228600" lvl="2" marL="1371600" rtl="0">
              <a:spcBef>
                <a:spcPts val="0"/>
              </a:spcBef>
            </a:pPr>
            <a:r>
              <a:rPr lang="en-US"/>
              <a:t>the head to center on will periodically be randomly chosen from all recognized faces</a:t>
            </a:r>
          </a:p>
          <a:p>
            <a:pPr indent="-228600" lvl="1" marL="914400" rtl="0">
              <a:spcBef>
                <a:spcPts val="0"/>
              </a:spcBef>
            </a:pPr>
            <a:r>
              <a:rPr lang="en-US"/>
              <a:t>The cat will be able to move its head to center a recognized color in its field of view</a:t>
            </a:r>
          </a:p>
          <a:p>
            <a:pPr indent="-228600" lvl="0" marL="457200" rtl="0">
              <a:spcBef>
                <a:spcPts val="0"/>
              </a:spcBef>
            </a:pPr>
            <a:r>
              <a:rPr lang="en-US"/>
              <a:t>Environmental Mapping team</a:t>
            </a:r>
          </a:p>
          <a:p>
            <a:pPr indent="-228600" lvl="1" marL="914400" rtl="0">
              <a:spcBef>
                <a:spcPts val="0"/>
              </a:spcBef>
            </a:pPr>
            <a:r>
              <a:rPr lang="en-US"/>
              <a:t>The cat will begin mapping the room based on his distance from surrounding objects</a:t>
            </a:r>
          </a:p>
          <a:p>
            <a:pPr indent="-228600" lvl="1" marL="914400" rtl="0">
              <a:spcBef>
                <a:spcPts val="0"/>
              </a:spcBef>
            </a:pPr>
            <a:r>
              <a:rPr lang="en-US"/>
              <a:t>Determine how to output the map that he has made observed.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4 (From sprint 1)</a:t>
            </a:r>
          </a:p>
        </p:txBody>
      </p:sp>
      <p:sp>
        <p:nvSpPr>
          <p:cNvPr id="298" name="Shape 29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Fully implement Emotion detection via sound/tone of voice</a:t>
            </a:r>
          </a:p>
          <a:p>
            <a:pPr indent="-228600" lvl="0" marL="457200" rtl="0">
              <a:spcBef>
                <a:spcPts val="0"/>
              </a:spcBef>
            </a:pPr>
            <a:r>
              <a:rPr lang="en-US"/>
              <a:t>Facial Recognition Team</a:t>
            </a:r>
          </a:p>
          <a:p>
            <a:pPr indent="-228600" lvl="1" marL="914400" rtl="0">
              <a:spcBef>
                <a:spcPts val="0"/>
              </a:spcBef>
            </a:pPr>
            <a:r>
              <a:rPr lang="en-US"/>
              <a:t>Basic emotion detection based upon the facial expression in a detected face will be implemented; at the least, the cat will recognize happiness and anger</a:t>
            </a:r>
          </a:p>
          <a:p>
            <a:pPr indent="-228600" lvl="0" marL="457200" rtl="0">
              <a:spcBef>
                <a:spcPts val="0"/>
              </a:spcBef>
            </a:pPr>
            <a:r>
              <a:rPr lang="en-US"/>
              <a:t>Environmental Mapping Team</a:t>
            </a:r>
          </a:p>
          <a:p>
            <a:pPr indent="-228600" lvl="1" marL="914400" rtl="0">
              <a:spcBef>
                <a:spcPts val="0"/>
              </a:spcBef>
            </a:pPr>
            <a:r>
              <a:rPr lang="en-US"/>
              <a:t>The cat will be able to accurately map its surroundings in an unknown environment. The cat can’t currently walk, so the testing of this will be limited.</a:t>
            </a:r>
          </a:p>
          <a:p>
            <a:pPr indent="-228600" lvl="1" marL="914400" rtl="0">
              <a:spcBef>
                <a:spcPts val="0"/>
              </a:spcBef>
            </a:pPr>
            <a:r>
              <a:rPr lang="en-US"/>
              <a:t>Log accelerometer data.</a:t>
            </a:r>
            <a:br>
              <a:rPr lang="en-US"/>
            </a:b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3</a:t>
            </a:r>
          </a:p>
        </p:txBody>
      </p:sp>
      <p:sp>
        <p:nvSpPr>
          <p:cNvPr id="304" name="Shape 30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Active listening using PocketSphinx</a:t>
            </a:r>
          </a:p>
          <a:p>
            <a:pPr indent="-228600" lvl="1" marL="914400" rtl="0">
              <a:spcBef>
                <a:spcPts val="0"/>
              </a:spcBef>
            </a:pPr>
            <a:r>
              <a:rPr lang="en-US"/>
              <a:t>Allow Voice Commands to make cat mimic walking</a:t>
            </a:r>
          </a:p>
          <a:p>
            <a:pPr indent="-228600" lvl="0" marL="457200" rtl="0">
              <a:spcBef>
                <a:spcPts val="0"/>
              </a:spcBef>
            </a:pPr>
            <a:r>
              <a:rPr lang="en-US"/>
              <a:t>Facial Recognition Team</a:t>
            </a:r>
          </a:p>
          <a:p>
            <a:pPr indent="-228600" lvl="1" marL="914400" rtl="0">
              <a:spcBef>
                <a:spcPts val="0"/>
              </a:spcBef>
            </a:pPr>
            <a:r>
              <a:rPr lang="en-US"/>
              <a:t>Begin coding to all the cat to move its head to center a recognized face in its field of view</a:t>
            </a:r>
          </a:p>
          <a:p>
            <a:pPr indent="-228600" lvl="1" marL="914400" marR="0" rtl="0" algn="l">
              <a:lnSpc>
                <a:spcPct val="100000"/>
              </a:lnSpc>
              <a:spcBef>
                <a:spcPts val="1000"/>
              </a:spcBef>
              <a:spcAft>
                <a:spcPts val="0"/>
              </a:spcAft>
            </a:pPr>
            <a:r>
              <a:rPr lang="en-US"/>
              <a:t>Integrate Color Tracking standalone app into RoboApp</a:t>
            </a:r>
          </a:p>
          <a:p>
            <a:pPr indent="-228600" lvl="1" marL="914400" rtl="0">
              <a:spcBef>
                <a:spcPts val="0"/>
              </a:spcBef>
            </a:pPr>
            <a:r>
              <a:rPr lang="en-US"/>
              <a:t>remove all openCV code from app</a:t>
            </a:r>
          </a:p>
          <a:p>
            <a:pPr indent="-228600" lvl="0" marL="457200" rtl="0">
              <a:spcBef>
                <a:spcPts val="0"/>
              </a:spcBef>
            </a:pPr>
            <a:r>
              <a:rPr lang="en-US"/>
              <a:t>Environmental Mapping team</a:t>
            </a:r>
          </a:p>
          <a:p>
            <a:pPr indent="-228600" lvl="1" marL="914400" rtl="0">
              <a:spcBef>
                <a:spcPts val="0"/>
              </a:spcBef>
            </a:pPr>
            <a:r>
              <a:rPr lang="en-US"/>
              <a:t>Send and receive data to and from the phone to the arduino board</a:t>
            </a:r>
          </a:p>
          <a:p>
            <a:pPr indent="-228600" lvl="1" marL="914400" rtl="0">
              <a:spcBef>
                <a:spcPts val="0"/>
              </a:spcBef>
            </a:pPr>
            <a:r>
              <a:rPr lang="en-US"/>
              <a:t>integrate standalone battery indicator into RoboApp</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New Milestone 4 </a:t>
            </a:r>
          </a:p>
        </p:txBody>
      </p:sp>
      <p:sp>
        <p:nvSpPr>
          <p:cNvPr id="310" name="Shape 31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320040" lvl="1" marL="914400" rtl="0">
              <a:spcBef>
                <a:spcPts val="0"/>
              </a:spcBef>
              <a:buSzPct val="79999"/>
            </a:pPr>
            <a:r>
              <a:rPr lang="en-US" sz="1800"/>
              <a:t>Find some way to get volume data via constant listening</a:t>
            </a:r>
          </a:p>
          <a:p>
            <a:pPr indent="-320040" lvl="1" marL="914400" rtl="0">
              <a:spcBef>
                <a:spcPts val="0"/>
              </a:spcBef>
              <a:buSzPct val="79999"/>
            </a:pPr>
            <a:r>
              <a:rPr lang="en-US" sz="1800"/>
              <a:t>Get cat to respond to loud noises</a:t>
            </a:r>
          </a:p>
          <a:p>
            <a:pPr indent="-342900" lvl="1" marL="914400" rtl="0">
              <a:spcBef>
                <a:spcPts val="0"/>
              </a:spcBef>
              <a:buSzPct val="100000"/>
            </a:pPr>
            <a:r>
              <a:rPr lang="en-US" sz="1800"/>
              <a:t>Implement active listening fully</a:t>
            </a:r>
          </a:p>
          <a:p>
            <a:pPr indent="-228600" lvl="0" marL="457200" rtl="0">
              <a:spcBef>
                <a:spcPts val="0"/>
              </a:spcBef>
            </a:pPr>
            <a:r>
              <a:rPr lang="en-US"/>
              <a:t>Facial Recognition Team</a:t>
            </a:r>
          </a:p>
          <a:p>
            <a:pPr indent="-228600" lvl="1" marL="914400" rtl="0">
              <a:spcBef>
                <a:spcPts val="0"/>
              </a:spcBef>
            </a:pPr>
            <a:r>
              <a:rPr lang="en-US"/>
              <a:t>Fix head tracking code to accurately track Points of Interest</a:t>
            </a:r>
          </a:p>
          <a:p>
            <a:pPr indent="-228600" lvl="1" marL="914400" rtl="0">
              <a:spcBef>
                <a:spcPts val="0"/>
              </a:spcBef>
            </a:pPr>
            <a:r>
              <a:rPr lang="en-US"/>
              <a:t>Full ability to move head to track faces and colors</a:t>
            </a:r>
          </a:p>
          <a:p>
            <a:pPr indent="-228600" lvl="1" marL="914400" rtl="0">
              <a:spcBef>
                <a:spcPts val="0"/>
              </a:spcBef>
            </a:pPr>
            <a:r>
              <a:rPr lang="en-US"/>
              <a:t>responses to emotion detected in faces implemented</a:t>
            </a:r>
          </a:p>
          <a:p>
            <a:pPr indent="-228600" lvl="0" marL="457200" rtl="0">
              <a:spcBef>
                <a:spcPts val="0"/>
              </a:spcBef>
            </a:pPr>
            <a:r>
              <a:rPr lang="en-US"/>
              <a:t>Environmental Mapping Team</a:t>
            </a:r>
          </a:p>
          <a:p>
            <a:pPr indent="-320040" lvl="1" marL="914400" rtl="0">
              <a:spcBef>
                <a:spcPts val="0"/>
              </a:spcBef>
              <a:buSzPct val="79999"/>
            </a:pPr>
            <a:r>
              <a:rPr lang="en-US" sz="1800"/>
              <a:t>Develop map of the cat’s surroundings based on the distance data gathered by the ultrasonic sensor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3</a:t>
            </a:r>
          </a:p>
          <a:p>
            <a:pPr lvl="0" rtl="0">
              <a:spcBef>
                <a:spcPts val="0"/>
              </a:spcBef>
              <a:buNone/>
            </a:pPr>
            <a:r>
              <a:t/>
            </a:r>
            <a:endParaRPr/>
          </a:p>
        </p:txBody>
      </p:sp>
      <p:sp>
        <p:nvSpPr>
          <p:cNvPr id="316" name="Shape 316"/>
          <p:cNvSpPr txBox="1"/>
          <p:nvPr>
            <p:ph idx="1" type="body"/>
          </p:nvPr>
        </p:nvSpPr>
        <p:spPr>
          <a:xfrm>
            <a:off x="1154950" y="2603500"/>
            <a:ext cx="69564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342900" lvl="1" marL="914400" rtl="0">
              <a:spcBef>
                <a:spcPts val="0"/>
              </a:spcBef>
              <a:buSzPct val="100000"/>
            </a:pPr>
            <a:r>
              <a:rPr lang="en-US" sz="1800"/>
              <a:t>Alex: </a:t>
            </a:r>
          </a:p>
          <a:p>
            <a:pPr indent="-342900" lvl="2" marL="1371600" rtl="0">
              <a:spcBef>
                <a:spcPts val="0"/>
              </a:spcBef>
              <a:buSzPct val="100000"/>
            </a:pPr>
            <a:r>
              <a:rPr lang="en-US" sz="1800"/>
              <a:t>Released app to Google Play store</a:t>
            </a:r>
          </a:p>
          <a:p>
            <a:pPr indent="-342900" lvl="2" marL="1371600" rtl="0">
              <a:spcBef>
                <a:spcPts val="0"/>
              </a:spcBef>
              <a:buSzPct val="100000"/>
            </a:pPr>
            <a:r>
              <a:rPr lang="en-US" sz="1800"/>
              <a:t>Implemented PocketSphinx in app- conflicts with OpenCV installation</a:t>
            </a:r>
          </a:p>
          <a:p>
            <a:pPr indent="-342900" lvl="1" marL="914400" rtl="0">
              <a:spcBef>
                <a:spcPts val="0"/>
              </a:spcBef>
              <a:buSzPct val="100000"/>
            </a:pPr>
            <a:r>
              <a:rPr lang="en-US" sz="1800"/>
              <a:t>Kurtis:</a:t>
            </a:r>
          </a:p>
          <a:p>
            <a:pPr indent="-342900" lvl="2" marL="1371600" rtl="0">
              <a:spcBef>
                <a:spcPts val="0"/>
              </a:spcBef>
              <a:buSzPct val="100000"/>
            </a:pPr>
            <a:r>
              <a:rPr lang="en-US" sz="1800"/>
              <a:t>Made a command called “walk” that will allow the cat to walk for a certain period of time.</a:t>
            </a:r>
          </a:p>
          <a:p>
            <a:pPr indent="0" lvl="0" mar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3</a:t>
            </a:r>
          </a:p>
          <a:p>
            <a:pPr lvl="0" rtl="0">
              <a:spcBef>
                <a:spcPts val="0"/>
              </a:spcBef>
              <a:buNone/>
            </a:pPr>
            <a:r>
              <a:t/>
            </a:r>
            <a:endParaRPr/>
          </a:p>
        </p:txBody>
      </p:sp>
      <p:sp>
        <p:nvSpPr>
          <p:cNvPr id="322" name="Shape 32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 </a:t>
            </a:r>
          </a:p>
          <a:p>
            <a:pPr indent="-299719" lvl="2" marL="1371600" marR="0" rtl="0" algn="l">
              <a:lnSpc>
                <a:spcPct val="100000"/>
              </a:lnSpc>
              <a:spcBef>
                <a:spcPts val="1000"/>
              </a:spcBef>
              <a:spcAft>
                <a:spcPts val="0"/>
              </a:spcAft>
              <a:buClr>
                <a:schemeClr val="accent1"/>
              </a:buClr>
              <a:buSzPct val="80000"/>
              <a:buFont typeface="Noto Sans Symbols"/>
            </a:pPr>
            <a:r>
              <a:rPr lang="en-US"/>
              <a:t>Fully implemented the ability for the app to track faces passively while in behavior mode (Cat face screen)</a:t>
            </a:r>
          </a:p>
          <a:p>
            <a:pPr indent="-228600" lvl="2" marL="1371600" marR="0" rtl="0" algn="l">
              <a:lnSpc>
                <a:spcPct val="100000"/>
              </a:lnSpc>
              <a:spcBef>
                <a:spcPts val="1000"/>
              </a:spcBef>
              <a:spcAft>
                <a:spcPts val="0"/>
              </a:spcAft>
            </a:pPr>
            <a:r>
              <a:rPr lang="en-US"/>
              <a:t>The faces are tracked correctly in the video feed; the code for movement has now been debugged (12 hours before this presentation)</a:t>
            </a:r>
          </a:p>
          <a:p>
            <a:pPr indent="-228600" lvl="3" marL="1828800" marR="0" rtl="0" algn="l">
              <a:lnSpc>
                <a:spcPct val="100000"/>
              </a:lnSpc>
              <a:spcBef>
                <a:spcPts val="1000"/>
              </a:spcBef>
              <a:spcAft>
                <a:spcPts val="0"/>
              </a:spcAft>
            </a:pPr>
            <a:r>
              <a:rPr lang="en-US"/>
              <a:t>the video we’ll show is using the broken movement code. </a:t>
            </a:r>
          </a:p>
          <a:p>
            <a:pPr indent="-228600" lvl="2" marL="1371600" marR="0" rtl="0" algn="l">
              <a:lnSpc>
                <a:spcPct val="100000"/>
              </a:lnSpc>
              <a:spcBef>
                <a:spcPts val="1000"/>
              </a:spcBef>
              <a:spcAft>
                <a:spcPts val="0"/>
              </a:spcAft>
            </a:pPr>
            <a:r>
              <a:rPr lang="en-US"/>
              <a:t>All done in one commit, it wasn’t safe to commit before the camera pipeline for facial tracking was fully functional</a:t>
            </a:r>
          </a:p>
          <a:p>
            <a:pPr indent="-228600" lvl="2" marL="1371600" marR="0" rtl="0" algn="l">
              <a:lnSpc>
                <a:spcPct val="100000"/>
              </a:lnSpc>
              <a:spcBef>
                <a:spcPts val="1000"/>
              </a:spcBef>
              <a:spcAft>
                <a:spcPts val="0"/>
              </a:spcAft>
            </a:pPr>
            <a:r>
              <a:rPr lang="en-US"/>
              <a:t>Removed a large quantity of openCV code related to facial tracking.</a:t>
            </a:r>
          </a:p>
          <a:p>
            <a:pPr indent="0" lvl="0" marL="0" rt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1154949" y="973675"/>
            <a:ext cx="94221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Individual Contributions: Milestone 3</a:t>
            </a:r>
          </a:p>
          <a:p>
            <a:pPr lvl="0" rtl="0">
              <a:spcBef>
                <a:spcPts val="0"/>
              </a:spcBef>
              <a:buNone/>
            </a:pPr>
            <a:r>
              <a:t/>
            </a:r>
            <a:endParaRPr/>
          </a:p>
        </p:txBody>
      </p:sp>
      <p:sp>
        <p:nvSpPr>
          <p:cNvPr id="328" name="Shape 32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Lukas</a:t>
            </a:r>
          </a:p>
          <a:p>
            <a:pPr indent="-228600" lvl="2" marL="1371600" rtl="0">
              <a:spcBef>
                <a:spcPts val="0"/>
              </a:spcBef>
            </a:pPr>
            <a:r>
              <a:rPr lang="en-US"/>
              <a:t>Worked on using video feed to capture images to be analyzed.</a:t>
            </a:r>
          </a:p>
          <a:p>
            <a:pPr indent="-228600" lvl="2" marL="1371600" rtl="0">
              <a:spcBef>
                <a:spcPts val="0"/>
              </a:spcBef>
            </a:pPr>
            <a:r>
              <a:rPr lang="en-US"/>
              <a:t>Switched color tracking from RGB colorspace to LAB colorspace to improve accuracy.</a:t>
            </a:r>
          </a:p>
          <a:p>
            <a:pPr indent="-228600" lvl="2" marL="1371600" rtl="0">
              <a:spcBef>
                <a:spcPts val="0"/>
              </a:spcBef>
            </a:pPr>
            <a:r>
              <a:rPr lang="en-US"/>
              <a:t>Added slider to control how strict color tracking matches colors.</a:t>
            </a: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1154949" y="988775"/>
            <a:ext cx="102552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Milestone 3</a:t>
            </a:r>
          </a:p>
          <a:p>
            <a:pPr lvl="0" rtl="0">
              <a:spcBef>
                <a:spcPts val="0"/>
              </a:spcBef>
              <a:buNone/>
            </a:pPr>
            <a:r>
              <a:t/>
            </a:r>
            <a:endParaRPr/>
          </a:p>
        </p:txBody>
      </p:sp>
      <p:sp>
        <p:nvSpPr>
          <p:cNvPr id="334" name="Shape 33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42900" lvl="0" marL="457200" rtl="0">
              <a:spcBef>
                <a:spcPts val="0"/>
              </a:spcBef>
              <a:buSzPct val="100000"/>
            </a:pPr>
            <a:r>
              <a:rPr lang="en-US"/>
              <a:t>Environmental Mapping Team: </a:t>
            </a:r>
          </a:p>
          <a:p>
            <a:pPr indent="-342900" lvl="1" marL="914400" rtl="0">
              <a:spcBef>
                <a:spcPts val="0"/>
              </a:spcBef>
              <a:buSzPct val="100000"/>
            </a:pPr>
            <a:r>
              <a:rPr lang="en-US" sz="1800"/>
              <a:t>Seattle: </a:t>
            </a:r>
          </a:p>
          <a:p>
            <a:pPr indent="-342900" lvl="2" marL="1371600" rtl="0">
              <a:spcBef>
                <a:spcPts val="0"/>
              </a:spcBef>
              <a:buSzPct val="100000"/>
            </a:pPr>
            <a:r>
              <a:rPr lang="en-US" sz="1800"/>
              <a:t>Worked on actor, concept/purpose mapping, diagrams and description of technology</a:t>
            </a:r>
          </a:p>
          <a:p>
            <a:pPr indent="-342900" lvl="2" marL="1371600" rtl="0">
              <a:spcBef>
                <a:spcPts val="0"/>
              </a:spcBef>
              <a:buSzPct val="100000"/>
            </a:pPr>
            <a:r>
              <a:rPr lang="en-US" sz="1800"/>
              <a:t>Finishing up logging accelerometer data</a:t>
            </a:r>
          </a:p>
          <a:p>
            <a:pPr indent="-342900" lvl="1" marL="914400" rtl="0">
              <a:spcBef>
                <a:spcPts val="0"/>
              </a:spcBef>
              <a:buSzPct val="100000"/>
            </a:pPr>
            <a:r>
              <a:rPr lang="en-US" sz="1800"/>
              <a:t>Zach</a:t>
            </a:r>
          </a:p>
          <a:p>
            <a:pPr indent="-342900" lvl="2" marL="1371600" rtl="0">
              <a:spcBef>
                <a:spcPts val="0"/>
              </a:spcBef>
              <a:buSzPct val="100000"/>
            </a:pPr>
            <a:r>
              <a:rPr lang="en-US" sz="1800"/>
              <a:t>The battery percentage of the phone now affects the face of the cat </a:t>
            </a:r>
          </a:p>
          <a:p>
            <a:pPr indent="0" lvl="0" marL="914400" rtl="0">
              <a:spcBef>
                <a:spcPts val="0"/>
              </a:spcBef>
              <a:buNone/>
            </a:pPr>
            <a:r>
              <a:t/>
            </a:r>
            <a:endParaRPr sz="1800"/>
          </a:p>
          <a:p>
            <a:pPr lv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4</a:t>
            </a:r>
          </a:p>
        </p:txBody>
      </p:sp>
      <p:sp>
        <p:nvSpPr>
          <p:cNvPr id="340" name="Shape 34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228600" lvl="1" marL="914400" rtl="0">
              <a:spcBef>
                <a:spcPts val="0"/>
              </a:spcBef>
            </a:pPr>
            <a:r>
              <a:rPr lang="en-US"/>
              <a:t>Alex: </a:t>
            </a:r>
          </a:p>
          <a:p>
            <a:pPr indent="-228600" lvl="2" marL="1371600" rtl="0">
              <a:spcBef>
                <a:spcPts val="0"/>
              </a:spcBef>
            </a:pPr>
            <a:r>
              <a:rPr lang="en-US"/>
              <a:t>Implement active listening</a:t>
            </a:r>
          </a:p>
          <a:p>
            <a:pPr indent="-228600" lvl="1" marL="914400" rtl="0">
              <a:spcBef>
                <a:spcPts val="0"/>
              </a:spcBef>
            </a:pPr>
            <a:r>
              <a:rPr lang="en-US"/>
              <a:t>Kurtis</a:t>
            </a:r>
          </a:p>
          <a:p>
            <a:pPr indent="-228600" lvl="2" marL="1371600" rtl="0">
              <a:spcBef>
                <a:spcPts val="0"/>
              </a:spcBef>
            </a:pPr>
            <a:r>
              <a:rPr lang="en-US"/>
              <a:t>debug mapping of voice command to actions</a:t>
            </a:r>
          </a:p>
          <a:p>
            <a:pPr indent="-228600" lvl="2" marL="1371600" rtl="0">
              <a:spcBef>
                <a:spcPts val="0"/>
              </a:spcBef>
            </a:pPr>
            <a:r>
              <a:rPr lang="en-US"/>
              <a:t>Figure out if there are any crucial commands our client wants added so we can add them in.</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4</a:t>
            </a:r>
          </a:p>
        </p:txBody>
      </p:sp>
      <p:sp>
        <p:nvSpPr>
          <p:cNvPr id="346" name="Shape 34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a:t>
            </a:r>
          </a:p>
          <a:p>
            <a:pPr indent="-228600" lvl="2" marL="1371600" rtl="0">
              <a:spcBef>
                <a:spcPts val="0"/>
              </a:spcBef>
            </a:pPr>
            <a:r>
              <a:rPr lang="en-US"/>
              <a:t>Debug inherited movement functions to move more smoothly toward Points of Interest</a:t>
            </a:r>
          </a:p>
          <a:p>
            <a:pPr indent="-228600" lvl="2" marL="1371600" rtl="0">
              <a:spcBef>
                <a:spcPts val="0"/>
              </a:spcBef>
            </a:pPr>
            <a:r>
              <a:rPr lang="en-US"/>
              <a:t>Implement an emotional response based upon happiness of the detected face</a:t>
            </a:r>
          </a:p>
          <a:p>
            <a:pPr indent="-228600" lvl="1" marL="914400" rtl="0">
              <a:spcBef>
                <a:spcPts val="0"/>
              </a:spcBef>
            </a:pPr>
            <a:r>
              <a:rPr lang="en-US"/>
              <a:t>Lukas</a:t>
            </a:r>
          </a:p>
          <a:p>
            <a:pPr indent="-228600" lvl="2" marL="1371600" rtl="0">
              <a:spcBef>
                <a:spcPts val="0"/>
              </a:spcBef>
            </a:pPr>
            <a:r>
              <a:rPr lang="en-US"/>
              <a:t>Stop app from crashing when using video feed</a:t>
            </a:r>
          </a:p>
          <a:p>
            <a:pPr indent="-228600" lvl="2" marL="1371600" rtl="0">
              <a:spcBef>
                <a:spcPts val="0"/>
              </a:spcBef>
            </a:pPr>
            <a:r>
              <a:rPr lang="en-US"/>
              <a:t>Integrate the Standalone color tracking app with Roboapp</a:t>
            </a:r>
          </a:p>
          <a:p>
            <a:pPr indent="-228600" lvl="2" marL="1371600" rtl="0">
              <a:spcBef>
                <a:spcPts val="0"/>
              </a:spcBef>
            </a:pPr>
            <a:r>
              <a:rPr lang="en-US"/>
              <a:t>Begin implementing head movements to track</a:t>
            </a: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Release Process</a:t>
            </a:r>
          </a:p>
        </p:txBody>
      </p:sp>
      <p:sp>
        <p:nvSpPr>
          <p:cNvPr id="241" name="Shape 241"/>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lang="en-US" sz="2400"/>
              <a:t>From beginning to end:</a:t>
            </a:r>
          </a:p>
          <a:p>
            <a:pPr lvl="1" marR="0" rtl="0" algn="l">
              <a:spcBef>
                <a:spcPts val="0"/>
              </a:spcBef>
              <a:spcAft>
                <a:spcPts val="0"/>
              </a:spcAft>
              <a:buSzPct val="100000"/>
            </a:pPr>
            <a:r>
              <a:rPr lang="en-US" sz="2400"/>
              <a:t>A developer will clone a branch of the repo</a:t>
            </a:r>
          </a:p>
          <a:p>
            <a:pPr lvl="1" marR="0" rtl="0" algn="l">
              <a:spcBef>
                <a:spcPts val="0"/>
              </a:spcBef>
              <a:spcAft>
                <a:spcPts val="0"/>
              </a:spcAft>
              <a:buSzPct val="100000"/>
            </a:pPr>
            <a:r>
              <a:rPr lang="en-US" sz="2400"/>
              <a:t>Make improvements to the functionality of the cat</a:t>
            </a:r>
          </a:p>
          <a:p>
            <a:pPr lvl="1" marR="0" rtl="0" algn="l">
              <a:spcBef>
                <a:spcPts val="0"/>
              </a:spcBef>
              <a:spcAft>
                <a:spcPts val="0"/>
              </a:spcAft>
              <a:buSzPct val="100000"/>
            </a:pPr>
            <a:r>
              <a:rPr lang="en-US" sz="2400"/>
              <a:t>Test branch code on the RoboCat</a:t>
            </a:r>
          </a:p>
          <a:p>
            <a:pPr lvl="1" marR="0" rtl="0" algn="l">
              <a:spcBef>
                <a:spcPts val="0"/>
              </a:spcBef>
              <a:spcAft>
                <a:spcPts val="0"/>
              </a:spcAft>
              <a:buSzPct val="100000"/>
            </a:pPr>
            <a:r>
              <a:rPr lang="en-US" sz="2400"/>
              <a:t>Merge branch with master upon successful test</a:t>
            </a:r>
          </a:p>
          <a:p>
            <a:pPr lvl="1" marR="0" rtl="0" algn="l">
              <a:spcBef>
                <a:spcPts val="0"/>
              </a:spcBef>
              <a:spcAft>
                <a:spcPts val="0"/>
              </a:spcAft>
              <a:buSzPct val="100000"/>
            </a:pPr>
            <a:r>
              <a:rPr lang="en-US" sz="2400"/>
              <a:t>At each milestone, mark a release on github. Develop apk and upload to Google Play Store</a:t>
            </a:r>
          </a:p>
          <a:p>
            <a:pPr lvl="2" marR="0" rtl="0" algn="l">
              <a:spcBef>
                <a:spcPts val="0"/>
              </a:spcBef>
              <a:spcAft>
                <a:spcPts val="0"/>
              </a:spcAft>
              <a:buSzPct val="100000"/>
            </a:pPr>
            <a:r>
              <a:rPr lang="en-US" sz="2400"/>
              <a:t>Not uploaded to store right now. We need the account info</a:t>
            </a:r>
          </a:p>
          <a:p>
            <a:pPr indent="0" lvl="0" marL="0" marR="0" rtl="0" algn="l">
              <a:lnSpc>
                <a:spcPct val="100000"/>
              </a:lnSpc>
              <a:spcBef>
                <a:spcPts val="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4</a:t>
            </a:r>
          </a:p>
        </p:txBody>
      </p:sp>
      <p:sp>
        <p:nvSpPr>
          <p:cNvPr id="352" name="Shape 35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Environmental Mapping Team </a:t>
            </a:r>
          </a:p>
          <a:p>
            <a:pPr indent="-228600" lvl="1" marL="914400" rtl="0">
              <a:spcBef>
                <a:spcPts val="0"/>
              </a:spcBef>
            </a:pPr>
            <a:r>
              <a:rPr lang="en-US"/>
              <a:t>Seattle</a:t>
            </a:r>
          </a:p>
          <a:p>
            <a:pPr indent="-294639" lvl="2" marL="1371600" rtl="0">
              <a:spcBef>
                <a:spcPts val="0"/>
              </a:spcBef>
              <a:buSzPct val="74285"/>
            </a:pPr>
            <a:r>
              <a:rPr lang="en-US"/>
              <a:t>Arduino to Servos connection.</a:t>
            </a:r>
            <a:br>
              <a:rPr lang="en-US" sz="1600"/>
            </a:br>
          </a:p>
          <a:p>
            <a:pPr indent="-228600" lvl="1" marL="914400" rtl="0">
              <a:spcBef>
                <a:spcPts val="0"/>
              </a:spcBef>
            </a:pPr>
            <a:r>
              <a:rPr lang="en-US"/>
              <a:t>Zach</a:t>
            </a:r>
          </a:p>
          <a:p>
            <a:pPr indent="-228600" lvl="2" marL="1371600" rtl="0">
              <a:spcBef>
                <a:spcPts val="0"/>
              </a:spcBef>
            </a:pPr>
            <a:r>
              <a:rPr lang="en-US"/>
              <a:t>Receive distance measurement data from the ultrasonic sensor.</a:t>
            </a:r>
          </a:p>
          <a:p>
            <a:pPr indent="0" lvl="0" marL="914400" rtl="0">
              <a:spcBef>
                <a:spcPts val="0"/>
              </a:spcBef>
              <a:buNone/>
            </a:pPr>
            <a:r>
              <a:t/>
            </a:r>
            <a:endParaRP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Our new MVP</a:t>
            </a:r>
          </a:p>
        </p:txBody>
      </p:sp>
      <p:sp>
        <p:nvSpPr>
          <p:cNvPr id="358" name="Shape 358"/>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42900" lvl="0" marL="457200" marR="0" rtl="0" algn="l">
              <a:spcBef>
                <a:spcPts val="0"/>
              </a:spcBef>
              <a:spcAft>
                <a:spcPts val="0"/>
              </a:spcAft>
              <a:buClr>
                <a:srgbClr val="3F3F3F"/>
              </a:buClr>
              <a:buSzPct val="100000"/>
              <a:buFont typeface="Questrial"/>
            </a:pPr>
            <a:r>
              <a:rPr lang="en-US"/>
              <a:t>Our MVP did not change! Our current goals still go far beyond the MVP</a:t>
            </a:r>
          </a:p>
          <a:p>
            <a:pPr indent="-228600" lvl="0" marL="457200" marR="0" rtl="0" algn="l">
              <a:spcBef>
                <a:spcPts val="0"/>
              </a:spcBef>
              <a:spcAft>
                <a:spcPts val="0"/>
              </a:spcAft>
            </a:pPr>
            <a:r>
              <a:rPr lang="en-US"/>
              <a:t>Requirements</a:t>
            </a:r>
          </a:p>
          <a:p>
            <a:pPr indent="-228600" lvl="1" marL="914400" marR="0" rtl="0" algn="l">
              <a:spcBef>
                <a:spcPts val="0"/>
              </a:spcBef>
              <a:spcAft>
                <a:spcPts val="0"/>
              </a:spcAft>
            </a:pPr>
            <a:r>
              <a:rPr lang="en-US"/>
              <a:t>Continuous Voice Recognition for existing commands</a:t>
            </a:r>
          </a:p>
          <a:p>
            <a:pPr indent="-228600" lvl="1" marL="914400" marR="0" rtl="0" algn="l">
              <a:spcBef>
                <a:spcPts val="0"/>
              </a:spcBef>
              <a:spcAft>
                <a:spcPts val="0"/>
              </a:spcAft>
            </a:pPr>
            <a:r>
              <a:rPr lang="en-US"/>
              <a:t>Color Tracking ability</a:t>
            </a:r>
          </a:p>
          <a:p>
            <a:pPr indent="-228600" lvl="1" marL="914400" marR="0" rtl="0" algn="l">
              <a:spcBef>
                <a:spcPts val="0"/>
              </a:spcBef>
              <a:spcAft>
                <a:spcPts val="0"/>
              </a:spcAft>
            </a:pPr>
            <a:r>
              <a:rPr lang="en-US"/>
              <a:t>Face Tracking ability</a:t>
            </a:r>
          </a:p>
          <a:p>
            <a:pPr indent="-228600" lvl="1" marL="914400" marR="0" rtl="0" algn="l">
              <a:spcBef>
                <a:spcPts val="0"/>
              </a:spcBef>
              <a:spcAft>
                <a:spcPts val="0"/>
              </a:spcAft>
            </a:pPr>
            <a:r>
              <a:rPr lang="en-US"/>
              <a:t>Environmental mapping: functioning sensor and mapping. The cat can’t walk, so functionality will be slightly limited</a:t>
            </a:r>
          </a:p>
          <a:p>
            <a:pPr indent="-228600" lvl="1" marL="914400" marR="0" rtl="0" algn="l">
              <a:spcBef>
                <a:spcPts val="0"/>
              </a:spcBef>
              <a:spcAft>
                <a:spcPts val="0"/>
              </a:spcAft>
            </a:pPr>
            <a:r>
              <a:rPr lang="en-US"/>
              <a:t>Log accelerometer data</a:t>
            </a:r>
          </a:p>
          <a:p>
            <a:pPr indent="-228600" lvl="1" marL="914400" marR="0" rtl="0" algn="l">
              <a:spcBef>
                <a:spcPts val="0"/>
              </a:spcBef>
              <a:spcAft>
                <a:spcPts val="0"/>
              </a:spcAft>
            </a:pPr>
            <a:r>
              <a:rPr lang="en-US"/>
              <a:t>Add Battery indicator</a:t>
            </a:r>
          </a:p>
          <a:p>
            <a:pPr indent="-228600" lvl="1" marL="914400" rtl="0">
              <a:spcBef>
                <a:spcPts val="0"/>
              </a:spcBef>
            </a:pPr>
            <a:r>
              <a:rPr lang="en-US" sz="1800"/>
              <a:t>We will deliver an application that is far more manageable and sustainable than what was given to us and former groups before us, with clean and descriptive documentation and code.</a:t>
            </a:r>
          </a:p>
          <a:p>
            <a:pPr indent="-228600" lvl="0" marL="457200" marR="0" rtl="0" algn="l">
              <a:spcBef>
                <a:spcPts val="0"/>
              </a:spcBef>
              <a:spcAft>
                <a:spcPts val="0"/>
              </a:spcAft>
            </a:pPr>
            <a:r>
              <a:rPr lang="en-US"/>
              <a:t>We will meet and exceed these goals according to our schedule!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752479" y="877069"/>
            <a:ext cx="8825700" cy="707100"/>
          </a:xfrm>
          <a:prstGeom prst="rect">
            <a:avLst/>
          </a:prstGeom>
        </p:spPr>
        <p:txBody>
          <a:bodyPr anchorCtr="0" anchor="ctr" bIns="91425" lIns="91425" rIns="91425" tIns="91425">
            <a:noAutofit/>
          </a:bodyPr>
          <a:lstStyle/>
          <a:p>
            <a:pPr lvl="0">
              <a:spcBef>
                <a:spcPts val="0"/>
              </a:spcBef>
              <a:buNone/>
            </a:pPr>
            <a:r>
              <a:rPr lang="en-US"/>
              <a:t>Purpose Concept Map</a:t>
            </a:r>
          </a:p>
        </p:txBody>
      </p:sp>
      <p:sp>
        <p:nvSpPr>
          <p:cNvPr id="364" name="Shape 364"/>
          <p:cNvSpPr/>
          <p:nvPr/>
        </p:nvSpPr>
        <p:spPr>
          <a:xfrm>
            <a:off x="1835500" y="4330377"/>
            <a:ext cx="1523400" cy="6462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txBox="1"/>
          <p:nvPr/>
        </p:nvSpPr>
        <p:spPr>
          <a:xfrm>
            <a:off x="1835500" y="4330377"/>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Behave like a real cat</a:t>
            </a:r>
          </a:p>
        </p:txBody>
      </p:sp>
      <p:sp>
        <p:nvSpPr>
          <p:cNvPr id="366" name="Shape 366"/>
          <p:cNvSpPr txBox="1"/>
          <p:nvPr/>
        </p:nvSpPr>
        <p:spPr>
          <a:xfrm>
            <a:off x="3358983" y="3537766"/>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Respond positively to nice users.</a:t>
            </a:r>
          </a:p>
        </p:txBody>
      </p:sp>
      <p:sp>
        <p:nvSpPr>
          <p:cNvPr id="367" name="Shape 367"/>
          <p:cNvSpPr/>
          <p:nvPr/>
        </p:nvSpPr>
        <p:spPr>
          <a:xfrm>
            <a:off x="3358983" y="3537766"/>
            <a:ext cx="1523400" cy="6462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8" name="Shape 368"/>
          <p:cNvSpPr txBox="1"/>
          <p:nvPr/>
        </p:nvSpPr>
        <p:spPr>
          <a:xfrm>
            <a:off x="3358983" y="2560475"/>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Respond negatively to mean users.</a:t>
            </a:r>
          </a:p>
        </p:txBody>
      </p:sp>
      <p:sp>
        <p:nvSpPr>
          <p:cNvPr id="369" name="Shape 369"/>
          <p:cNvSpPr/>
          <p:nvPr/>
        </p:nvSpPr>
        <p:spPr>
          <a:xfrm>
            <a:off x="3358983" y="2560475"/>
            <a:ext cx="1523400" cy="6462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70" name="Shape 370"/>
          <p:cNvSpPr txBox="1"/>
          <p:nvPr/>
        </p:nvSpPr>
        <p:spPr>
          <a:xfrm>
            <a:off x="3418136" y="4981770"/>
            <a:ext cx="1405200" cy="451500"/>
          </a:xfrm>
          <a:prstGeom prst="rect">
            <a:avLst/>
          </a:prstGeom>
          <a:noFill/>
          <a:ln>
            <a:noFill/>
          </a:ln>
        </p:spPr>
        <p:txBody>
          <a:bodyPr anchorCtr="0" anchor="t" bIns="91425" lIns="91425" rIns="91425" tIns="91425">
            <a:noAutofit/>
          </a:bodyPr>
          <a:lstStyle/>
          <a:p>
            <a:pPr lvl="0" rtl="0" algn="ctr">
              <a:spcBef>
                <a:spcPts val="0"/>
              </a:spcBef>
              <a:buNone/>
            </a:pPr>
            <a:r>
              <a:rPr lang="en-US" sz="1000"/>
              <a:t>Move like a real cat.</a:t>
            </a:r>
          </a:p>
        </p:txBody>
      </p:sp>
      <p:sp>
        <p:nvSpPr>
          <p:cNvPr id="371" name="Shape 371"/>
          <p:cNvSpPr/>
          <p:nvPr/>
        </p:nvSpPr>
        <p:spPr>
          <a:xfrm>
            <a:off x="3358983" y="4884339"/>
            <a:ext cx="1523400" cy="6462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72" name="Shape 372"/>
          <p:cNvSpPr txBox="1"/>
          <p:nvPr/>
        </p:nvSpPr>
        <p:spPr>
          <a:xfrm>
            <a:off x="3418136" y="5874476"/>
            <a:ext cx="1405200" cy="451500"/>
          </a:xfrm>
          <a:prstGeom prst="rect">
            <a:avLst/>
          </a:prstGeom>
          <a:noFill/>
          <a:ln>
            <a:noFill/>
          </a:ln>
        </p:spPr>
        <p:txBody>
          <a:bodyPr anchorCtr="0" anchor="t" bIns="91425" lIns="91425" rIns="91425" tIns="91425">
            <a:noAutofit/>
          </a:bodyPr>
          <a:lstStyle/>
          <a:p>
            <a:pPr lvl="0" rtl="0" algn="ctr">
              <a:spcBef>
                <a:spcPts val="0"/>
              </a:spcBef>
              <a:buNone/>
            </a:pPr>
            <a:r>
              <a:rPr lang="en-US" sz="1000"/>
              <a:t>Search for a charging port.</a:t>
            </a:r>
          </a:p>
        </p:txBody>
      </p:sp>
      <p:sp>
        <p:nvSpPr>
          <p:cNvPr id="373" name="Shape 373"/>
          <p:cNvSpPr/>
          <p:nvPr/>
        </p:nvSpPr>
        <p:spPr>
          <a:xfrm>
            <a:off x="3358983" y="5777046"/>
            <a:ext cx="1523400" cy="646200"/>
          </a:xfrm>
          <a:prstGeom prst="ellipse">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74" name="Shape 374"/>
          <p:cNvSpPr/>
          <p:nvPr/>
        </p:nvSpPr>
        <p:spPr>
          <a:xfrm>
            <a:off x="9137716" y="3329980"/>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5" name="Shape 375"/>
          <p:cNvSpPr txBox="1"/>
          <p:nvPr/>
        </p:nvSpPr>
        <p:spPr>
          <a:xfrm>
            <a:off x="9137716" y="3329980"/>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Facial Recognition</a:t>
            </a:r>
          </a:p>
        </p:txBody>
      </p:sp>
      <p:sp>
        <p:nvSpPr>
          <p:cNvPr id="376" name="Shape 376"/>
          <p:cNvSpPr/>
          <p:nvPr/>
        </p:nvSpPr>
        <p:spPr>
          <a:xfrm>
            <a:off x="9137716" y="4330377"/>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7" name="Shape 377"/>
          <p:cNvSpPr txBox="1"/>
          <p:nvPr/>
        </p:nvSpPr>
        <p:spPr>
          <a:xfrm>
            <a:off x="9137716" y="4330377"/>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Speech Recognition</a:t>
            </a:r>
          </a:p>
        </p:txBody>
      </p:sp>
      <p:sp>
        <p:nvSpPr>
          <p:cNvPr id="378" name="Shape 378"/>
          <p:cNvSpPr/>
          <p:nvPr/>
        </p:nvSpPr>
        <p:spPr>
          <a:xfrm>
            <a:off x="9137716" y="5330773"/>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9" name="Shape 379"/>
          <p:cNvSpPr txBox="1"/>
          <p:nvPr/>
        </p:nvSpPr>
        <p:spPr>
          <a:xfrm>
            <a:off x="9137716" y="5330773"/>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Environmental Mapping</a:t>
            </a:r>
          </a:p>
        </p:txBody>
      </p:sp>
      <p:sp>
        <p:nvSpPr>
          <p:cNvPr id="380" name="Shape 380"/>
          <p:cNvSpPr/>
          <p:nvPr/>
        </p:nvSpPr>
        <p:spPr>
          <a:xfrm>
            <a:off x="6813089" y="2683676"/>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1" name="Shape 381"/>
          <p:cNvSpPr txBox="1"/>
          <p:nvPr/>
        </p:nvSpPr>
        <p:spPr>
          <a:xfrm>
            <a:off x="6813089" y="2683676"/>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Find and follow people.</a:t>
            </a:r>
          </a:p>
        </p:txBody>
      </p:sp>
      <p:sp>
        <p:nvSpPr>
          <p:cNvPr id="382" name="Shape 382"/>
          <p:cNvSpPr/>
          <p:nvPr/>
        </p:nvSpPr>
        <p:spPr>
          <a:xfrm>
            <a:off x="6813089" y="3684073"/>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3" name="Shape 383"/>
          <p:cNvSpPr txBox="1"/>
          <p:nvPr/>
        </p:nvSpPr>
        <p:spPr>
          <a:xfrm>
            <a:off x="6813089" y="3684073"/>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Respond to voice commands.</a:t>
            </a:r>
          </a:p>
        </p:txBody>
      </p:sp>
      <p:sp>
        <p:nvSpPr>
          <p:cNvPr id="384" name="Shape 384"/>
          <p:cNvSpPr/>
          <p:nvPr/>
        </p:nvSpPr>
        <p:spPr>
          <a:xfrm>
            <a:off x="6813089" y="4684470"/>
            <a:ext cx="1523400" cy="64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5" name="Shape 385"/>
          <p:cNvSpPr txBox="1"/>
          <p:nvPr/>
        </p:nvSpPr>
        <p:spPr>
          <a:xfrm>
            <a:off x="6813089" y="4684470"/>
            <a:ext cx="1523400" cy="646200"/>
          </a:xfrm>
          <a:prstGeom prst="rect">
            <a:avLst/>
          </a:prstGeom>
          <a:noFill/>
          <a:ln>
            <a:noFill/>
          </a:ln>
        </p:spPr>
        <p:txBody>
          <a:bodyPr anchorCtr="0" anchor="t" bIns="91425" lIns="91425" rIns="91425" tIns="91425">
            <a:noAutofit/>
          </a:bodyPr>
          <a:lstStyle/>
          <a:p>
            <a:pPr lvl="0" rtl="0" algn="ctr">
              <a:spcBef>
                <a:spcPts val="0"/>
              </a:spcBef>
              <a:buNone/>
            </a:pPr>
            <a:r>
              <a:rPr lang="en-US" sz="1000"/>
              <a:t>Navigate through the environment.</a:t>
            </a:r>
          </a:p>
        </p:txBody>
      </p:sp>
      <p:cxnSp>
        <p:nvCxnSpPr>
          <p:cNvPr id="386" name="Shape 386"/>
          <p:cNvCxnSpPr>
            <a:endCxn id="369" idx="2"/>
          </p:cNvCxnSpPr>
          <p:nvPr/>
        </p:nvCxnSpPr>
        <p:spPr>
          <a:xfrm flipH="1" rot="10800000">
            <a:off x="2636883" y="2883575"/>
            <a:ext cx="722100" cy="1441500"/>
          </a:xfrm>
          <a:prstGeom prst="straightConnector1">
            <a:avLst/>
          </a:prstGeom>
          <a:noFill/>
          <a:ln cap="flat" cmpd="sng" w="9525">
            <a:solidFill>
              <a:srgbClr val="000000"/>
            </a:solidFill>
            <a:prstDash val="solid"/>
            <a:round/>
            <a:headEnd len="lg" w="lg" type="none"/>
            <a:tailEnd len="lg" w="lg" type="none"/>
          </a:ln>
        </p:spPr>
      </p:cxnSp>
      <p:cxnSp>
        <p:nvCxnSpPr>
          <p:cNvPr id="387" name="Shape 387"/>
          <p:cNvCxnSpPr>
            <a:stCxn id="365" idx="0"/>
            <a:endCxn id="367" idx="2"/>
          </p:cNvCxnSpPr>
          <p:nvPr/>
        </p:nvCxnSpPr>
        <p:spPr>
          <a:xfrm flipH="1" rot="10800000">
            <a:off x="2597200" y="3860877"/>
            <a:ext cx="761700" cy="469500"/>
          </a:xfrm>
          <a:prstGeom prst="straightConnector1">
            <a:avLst/>
          </a:prstGeom>
          <a:noFill/>
          <a:ln cap="flat" cmpd="sng" w="9525">
            <a:solidFill>
              <a:srgbClr val="000000"/>
            </a:solidFill>
            <a:prstDash val="solid"/>
            <a:round/>
            <a:headEnd len="lg" w="lg" type="none"/>
            <a:tailEnd len="lg" w="lg" type="none"/>
          </a:ln>
        </p:spPr>
      </p:cxnSp>
      <p:cxnSp>
        <p:nvCxnSpPr>
          <p:cNvPr id="388" name="Shape 388"/>
          <p:cNvCxnSpPr>
            <a:stCxn id="365" idx="3"/>
            <a:endCxn id="371" idx="2"/>
          </p:cNvCxnSpPr>
          <p:nvPr/>
        </p:nvCxnSpPr>
        <p:spPr>
          <a:xfrm>
            <a:off x="3358900" y="4653477"/>
            <a:ext cx="0" cy="554100"/>
          </a:xfrm>
          <a:prstGeom prst="straightConnector1">
            <a:avLst/>
          </a:prstGeom>
          <a:noFill/>
          <a:ln cap="flat" cmpd="sng" w="9525">
            <a:solidFill>
              <a:srgbClr val="000000"/>
            </a:solidFill>
            <a:prstDash val="solid"/>
            <a:round/>
            <a:headEnd len="lg" w="lg" type="none"/>
            <a:tailEnd len="lg" w="lg" type="none"/>
          </a:ln>
        </p:spPr>
      </p:cxnSp>
      <p:cxnSp>
        <p:nvCxnSpPr>
          <p:cNvPr id="389" name="Shape 389"/>
          <p:cNvCxnSpPr>
            <a:stCxn id="365" idx="2"/>
            <a:endCxn id="373" idx="2"/>
          </p:cNvCxnSpPr>
          <p:nvPr/>
        </p:nvCxnSpPr>
        <p:spPr>
          <a:xfrm>
            <a:off x="2597200" y="4976577"/>
            <a:ext cx="761700" cy="1123500"/>
          </a:xfrm>
          <a:prstGeom prst="straightConnector1">
            <a:avLst/>
          </a:prstGeom>
          <a:noFill/>
          <a:ln cap="flat" cmpd="sng" w="9525">
            <a:solidFill>
              <a:srgbClr val="000000"/>
            </a:solidFill>
            <a:prstDash val="solid"/>
            <a:round/>
            <a:headEnd len="lg" w="lg" type="none"/>
            <a:tailEnd len="lg" w="lg" type="none"/>
          </a:ln>
        </p:spPr>
      </p:cxnSp>
      <p:cxnSp>
        <p:nvCxnSpPr>
          <p:cNvPr id="390" name="Shape 390"/>
          <p:cNvCxnSpPr>
            <a:stCxn id="375" idx="1"/>
            <a:endCxn id="381" idx="3"/>
          </p:cNvCxnSpPr>
          <p:nvPr/>
        </p:nvCxnSpPr>
        <p:spPr>
          <a:xfrm rot="10800000">
            <a:off x="8336416" y="3006880"/>
            <a:ext cx="801300" cy="646200"/>
          </a:xfrm>
          <a:prstGeom prst="straightConnector1">
            <a:avLst/>
          </a:prstGeom>
          <a:noFill/>
          <a:ln cap="flat" cmpd="sng" w="9525">
            <a:solidFill>
              <a:srgbClr val="000000"/>
            </a:solidFill>
            <a:prstDash val="solid"/>
            <a:round/>
            <a:headEnd len="lg" w="lg" type="none"/>
            <a:tailEnd len="lg" w="lg" type="none"/>
          </a:ln>
        </p:spPr>
      </p:cxnSp>
      <p:cxnSp>
        <p:nvCxnSpPr>
          <p:cNvPr id="391" name="Shape 391"/>
          <p:cNvCxnSpPr>
            <a:endCxn id="383" idx="3"/>
          </p:cNvCxnSpPr>
          <p:nvPr/>
        </p:nvCxnSpPr>
        <p:spPr>
          <a:xfrm rot="10800000">
            <a:off x="8336489" y="4007173"/>
            <a:ext cx="814200" cy="666900"/>
          </a:xfrm>
          <a:prstGeom prst="straightConnector1">
            <a:avLst/>
          </a:prstGeom>
          <a:noFill/>
          <a:ln cap="flat" cmpd="sng" w="9525">
            <a:solidFill>
              <a:srgbClr val="000000"/>
            </a:solidFill>
            <a:prstDash val="solid"/>
            <a:round/>
            <a:headEnd len="lg" w="lg" type="none"/>
            <a:tailEnd len="lg" w="lg" type="none"/>
          </a:ln>
        </p:spPr>
      </p:cxnSp>
      <p:cxnSp>
        <p:nvCxnSpPr>
          <p:cNvPr id="392" name="Shape 392"/>
          <p:cNvCxnSpPr>
            <a:stCxn id="379" idx="1"/>
            <a:endCxn id="385" idx="3"/>
          </p:cNvCxnSpPr>
          <p:nvPr/>
        </p:nvCxnSpPr>
        <p:spPr>
          <a:xfrm rot="10800000">
            <a:off x="8336416" y="5007673"/>
            <a:ext cx="801300" cy="646200"/>
          </a:xfrm>
          <a:prstGeom prst="straightConnector1">
            <a:avLst/>
          </a:prstGeom>
          <a:noFill/>
          <a:ln cap="flat" cmpd="sng" w="9525">
            <a:solidFill>
              <a:srgbClr val="000000"/>
            </a:solidFill>
            <a:prstDash val="solid"/>
            <a:round/>
            <a:headEnd len="lg" w="lg" type="none"/>
            <a:tailEnd len="lg" w="lg" type="none"/>
          </a:ln>
        </p:spPr>
      </p:cxnSp>
      <p:cxnSp>
        <p:nvCxnSpPr>
          <p:cNvPr id="393" name="Shape 393"/>
          <p:cNvCxnSpPr>
            <a:stCxn id="369" idx="6"/>
            <a:endCxn id="383" idx="1"/>
          </p:cNvCxnSpPr>
          <p:nvPr/>
        </p:nvCxnSpPr>
        <p:spPr>
          <a:xfrm>
            <a:off x="4882383" y="2883575"/>
            <a:ext cx="1930800" cy="1123500"/>
          </a:xfrm>
          <a:prstGeom prst="straightConnector1">
            <a:avLst/>
          </a:prstGeom>
          <a:noFill/>
          <a:ln cap="flat" cmpd="sng" w="9525">
            <a:solidFill>
              <a:srgbClr val="000000"/>
            </a:solidFill>
            <a:prstDash val="solid"/>
            <a:round/>
            <a:headEnd len="lg" w="lg" type="none"/>
            <a:tailEnd len="lg" w="lg" type="triangle"/>
          </a:ln>
        </p:spPr>
      </p:cxnSp>
      <p:cxnSp>
        <p:nvCxnSpPr>
          <p:cNvPr id="394" name="Shape 394"/>
          <p:cNvCxnSpPr>
            <a:stCxn id="367" idx="6"/>
            <a:endCxn id="383" idx="1"/>
          </p:cNvCxnSpPr>
          <p:nvPr/>
        </p:nvCxnSpPr>
        <p:spPr>
          <a:xfrm>
            <a:off x="4882383" y="3860866"/>
            <a:ext cx="1930800" cy="146400"/>
          </a:xfrm>
          <a:prstGeom prst="straightConnector1">
            <a:avLst/>
          </a:prstGeom>
          <a:noFill/>
          <a:ln cap="flat" cmpd="sng" w="9525">
            <a:solidFill>
              <a:srgbClr val="000000"/>
            </a:solidFill>
            <a:prstDash val="solid"/>
            <a:round/>
            <a:headEnd len="lg" w="lg" type="none"/>
            <a:tailEnd len="lg" w="lg" type="triangle"/>
          </a:ln>
        </p:spPr>
      </p:cxnSp>
      <p:cxnSp>
        <p:nvCxnSpPr>
          <p:cNvPr id="395" name="Shape 395"/>
          <p:cNvCxnSpPr>
            <a:stCxn id="369" idx="7"/>
            <a:endCxn id="381" idx="1"/>
          </p:cNvCxnSpPr>
          <p:nvPr/>
        </p:nvCxnSpPr>
        <p:spPr>
          <a:xfrm>
            <a:off x="4659287" y="2655108"/>
            <a:ext cx="2153700" cy="351600"/>
          </a:xfrm>
          <a:prstGeom prst="straightConnector1">
            <a:avLst/>
          </a:prstGeom>
          <a:noFill/>
          <a:ln cap="flat" cmpd="sng" w="9525">
            <a:solidFill>
              <a:srgbClr val="000000"/>
            </a:solidFill>
            <a:prstDash val="solid"/>
            <a:round/>
            <a:headEnd len="lg" w="lg" type="none"/>
            <a:tailEnd len="lg" w="lg" type="triangle"/>
          </a:ln>
        </p:spPr>
      </p:cxnSp>
      <p:cxnSp>
        <p:nvCxnSpPr>
          <p:cNvPr id="396" name="Shape 396"/>
          <p:cNvCxnSpPr>
            <a:stCxn id="367" idx="7"/>
            <a:endCxn id="381" idx="1"/>
          </p:cNvCxnSpPr>
          <p:nvPr/>
        </p:nvCxnSpPr>
        <p:spPr>
          <a:xfrm flipH="1" rot="10800000">
            <a:off x="4659287" y="3006900"/>
            <a:ext cx="2153700" cy="625500"/>
          </a:xfrm>
          <a:prstGeom prst="straightConnector1">
            <a:avLst/>
          </a:prstGeom>
          <a:noFill/>
          <a:ln cap="flat" cmpd="sng" w="9525">
            <a:solidFill>
              <a:srgbClr val="000000"/>
            </a:solidFill>
            <a:prstDash val="solid"/>
            <a:round/>
            <a:headEnd len="lg" w="lg" type="none"/>
            <a:tailEnd len="lg" w="lg" type="triangle"/>
          </a:ln>
        </p:spPr>
      </p:cxnSp>
      <p:cxnSp>
        <p:nvCxnSpPr>
          <p:cNvPr id="397" name="Shape 397"/>
          <p:cNvCxnSpPr>
            <a:stCxn id="371" idx="7"/>
            <a:endCxn id="381" idx="2"/>
          </p:cNvCxnSpPr>
          <p:nvPr/>
        </p:nvCxnSpPr>
        <p:spPr>
          <a:xfrm flipH="1" rot="10800000">
            <a:off x="4659287" y="3329873"/>
            <a:ext cx="2915400" cy="1649100"/>
          </a:xfrm>
          <a:prstGeom prst="straightConnector1">
            <a:avLst/>
          </a:prstGeom>
          <a:noFill/>
          <a:ln cap="flat" cmpd="sng" w="9525">
            <a:solidFill>
              <a:srgbClr val="000000"/>
            </a:solidFill>
            <a:prstDash val="solid"/>
            <a:round/>
            <a:headEnd len="lg" w="lg" type="none"/>
            <a:tailEnd len="lg" w="lg" type="triangle"/>
          </a:ln>
        </p:spPr>
      </p:cxnSp>
      <p:cxnSp>
        <p:nvCxnSpPr>
          <p:cNvPr id="398" name="Shape 398"/>
          <p:cNvCxnSpPr>
            <a:stCxn id="371" idx="6"/>
            <a:endCxn id="385" idx="1"/>
          </p:cNvCxnSpPr>
          <p:nvPr/>
        </p:nvCxnSpPr>
        <p:spPr>
          <a:xfrm flipH="1" rot="10800000">
            <a:off x="4882383" y="5007639"/>
            <a:ext cx="1930800" cy="199800"/>
          </a:xfrm>
          <a:prstGeom prst="straightConnector1">
            <a:avLst/>
          </a:prstGeom>
          <a:noFill/>
          <a:ln cap="flat" cmpd="sng" w="9525">
            <a:solidFill>
              <a:srgbClr val="000000"/>
            </a:solidFill>
            <a:prstDash val="solid"/>
            <a:round/>
            <a:headEnd len="lg" w="lg" type="none"/>
            <a:tailEnd len="lg" w="lg" type="triangle"/>
          </a:ln>
        </p:spPr>
      </p:cxnSp>
      <p:cxnSp>
        <p:nvCxnSpPr>
          <p:cNvPr id="399" name="Shape 399"/>
          <p:cNvCxnSpPr>
            <a:stCxn id="373" idx="6"/>
            <a:endCxn id="385" idx="2"/>
          </p:cNvCxnSpPr>
          <p:nvPr/>
        </p:nvCxnSpPr>
        <p:spPr>
          <a:xfrm flipH="1" rot="10800000">
            <a:off x="4882383" y="5330646"/>
            <a:ext cx="2692500" cy="76950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Purpose-Concept Map Explained</a:t>
            </a:r>
          </a:p>
        </p:txBody>
      </p:sp>
      <p:sp>
        <p:nvSpPr>
          <p:cNvPr id="405" name="Shape 405"/>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Main purpose: behave like a real cat.</a:t>
            </a:r>
          </a:p>
          <a:p>
            <a:pPr indent="-228600" lvl="1" marL="914400" rtl="0">
              <a:spcBef>
                <a:spcPts val="0"/>
              </a:spcBef>
            </a:pPr>
            <a:r>
              <a:rPr lang="en-US"/>
              <a:t>Respond positively to nice users.</a:t>
            </a:r>
          </a:p>
          <a:p>
            <a:pPr indent="-228600" lvl="1" marL="914400" rtl="0">
              <a:spcBef>
                <a:spcPts val="0"/>
              </a:spcBef>
            </a:pPr>
            <a:r>
              <a:rPr lang="en-US"/>
              <a:t>Respond negatively to mean users.</a:t>
            </a:r>
          </a:p>
          <a:p>
            <a:pPr indent="-228600" lvl="1" marL="914400" rtl="0">
              <a:spcBef>
                <a:spcPts val="0"/>
              </a:spcBef>
            </a:pPr>
            <a:r>
              <a:rPr lang="en-US"/>
              <a:t>Move like a real cat (walking and turning head).</a:t>
            </a:r>
          </a:p>
          <a:p>
            <a:pPr indent="-228600" lvl="1" marL="914400" rtl="0">
              <a:spcBef>
                <a:spcPts val="0"/>
              </a:spcBef>
            </a:pPr>
            <a:r>
              <a:rPr lang="en-US"/>
              <a:t>Search for a charging port when “hungry,” meaning low battery.</a:t>
            </a:r>
          </a:p>
          <a:p>
            <a:pPr indent="-228600" lvl="0" marL="457200" rtl="0">
              <a:spcBef>
                <a:spcPts val="0"/>
              </a:spcBef>
            </a:pPr>
            <a:r>
              <a:rPr lang="en-US"/>
              <a:t>Main concept: Facial recognition and Color Tracking</a:t>
            </a:r>
          </a:p>
          <a:p>
            <a:pPr indent="-228600" lvl="1" marL="914400" rtl="0">
              <a:spcBef>
                <a:spcPts val="0"/>
              </a:spcBef>
            </a:pPr>
            <a:r>
              <a:rPr lang="en-US"/>
              <a:t>In order to find and follow Point of Interest</a:t>
            </a:r>
          </a:p>
          <a:p>
            <a:pPr indent="-228600" lvl="0" marL="457200" rtl="0">
              <a:spcBef>
                <a:spcPts val="0"/>
              </a:spcBef>
            </a:pPr>
            <a:r>
              <a:rPr lang="en-US"/>
              <a:t>Main concept: Speech recognition</a:t>
            </a:r>
          </a:p>
          <a:p>
            <a:pPr indent="-228600" lvl="1" marL="914400" rtl="0">
              <a:spcBef>
                <a:spcPts val="0"/>
              </a:spcBef>
            </a:pPr>
            <a:r>
              <a:rPr lang="en-US"/>
              <a:t>In order to respond to voice commands.</a:t>
            </a:r>
          </a:p>
          <a:p>
            <a:pPr indent="-228600" lvl="0" marL="457200" rtl="0">
              <a:spcBef>
                <a:spcPts val="0"/>
              </a:spcBef>
            </a:pPr>
            <a:r>
              <a:rPr lang="en-US"/>
              <a:t>Main concept: Environmental mapping</a:t>
            </a:r>
          </a:p>
          <a:p>
            <a:pPr indent="-228600" lvl="1" marL="914400" rtl="0">
              <a:spcBef>
                <a:spcPts val="0"/>
              </a:spcBef>
            </a:pPr>
            <a:r>
              <a:rPr lang="en-US"/>
              <a:t>In order to navigate and walk around.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Key Code - Face Tracking Pipeline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t/>
            </a:r>
            <a:endParaRPr/>
          </a:p>
        </p:txBody>
      </p:sp>
      <p:sp>
        <p:nvSpPr>
          <p:cNvPr id="416" name="Shape 416"/>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a:spcBef>
                <a:spcPts val="0"/>
              </a:spcBef>
              <a:buNone/>
            </a:pPr>
            <a:r>
              <a:t/>
            </a:r>
            <a:endParaRPr/>
          </a:p>
        </p:txBody>
      </p:sp>
      <p:pic>
        <p:nvPicPr>
          <p:cNvPr id="417" name="Shape 417"/>
          <p:cNvPicPr preferRelativeResize="0"/>
          <p:nvPr/>
        </p:nvPicPr>
        <p:blipFill>
          <a:blip r:embed="rId3">
            <a:alphaModFix/>
          </a:blip>
          <a:stretch>
            <a:fillRect/>
          </a:stretch>
        </p:blipFill>
        <p:spPr>
          <a:xfrm>
            <a:off x="-1" y="374700"/>
            <a:ext cx="6636375" cy="6108599"/>
          </a:xfrm>
          <a:prstGeom prst="rect">
            <a:avLst/>
          </a:prstGeom>
          <a:noFill/>
          <a:ln>
            <a:noFill/>
          </a:ln>
        </p:spPr>
      </p:pic>
      <p:pic>
        <p:nvPicPr>
          <p:cNvPr id="418" name="Shape 418"/>
          <p:cNvPicPr preferRelativeResize="0"/>
          <p:nvPr/>
        </p:nvPicPr>
        <p:blipFill>
          <a:blip r:embed="rId4">
            <a:alphaModFix/>
          </a:blip>
          <a:stretch>
            <a:fillRect/>
          </a:stretch>
        </p:blipFill>
        <p:spPr>
          <a:xfrm>
            <a:off x="5759500" y="975337"/>
            <a:ext cx="6636375" cy="49073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Key Code - Voice</a:t>
            </a:r>
          </a:p>
        </p:txBody>
      </p:sp>
      <p:pic>
        <p:nvPicPr>
          <p:cNvPr id="424" name="Shape 424"/>
          <p:cNvPicPr preferRelativeResize="0"/>
          <p:nvPr/>
        </p:nvPicPr>
        <p:blipFill rotWithShape="1">
          <a:blip r:embed="rId3">
            <a:alphaModFix/>
          </a:blip>
          <a:srcRect b="23860" l="28855" r="21759" t="28418"/>
          <a:stretch/>
        </p:blipFill>
        <p:spPr>
          <a:xfrm>
            <a:off x="197575" y="1881473"/>
            <a:ext cx="5193998" cy="2718749"/>
          </a:xfrm>
          <a:prstGeom prst="rect">
            <a:avLst/>
          </a:prstGeom>
          <a:noFill/>
          <a:ln>
            <a:noFill/>
          </a:ln>
        </p:spPr>
      </p:pic>
      <p:pic>
        <p:nvPicPr>
          <p:cNvPr id="425" name="Shape 425"/>
          <p:cNvPicPr preferRelativeResize="0"/>
          <p:nvPr/>
        </p:nvPicPr>
        <p:blipFill rotWithShape="1">
          <a:blip r:embed="rId4">
            <a:alphaModFix/>
          </a:blip>
          <a:srcRect b="4690" l="28751" r="22327" t="31493"/>
          <a:stretch/>
        </p:blipFill>
        <p:spPr>
          <a:xfrm>
            <a:off x="6661575" y="84650"/>
            <a:ext cx="5325273" cy="3762974"/>
          </a:xfrm>
          <a:prstGeom prst="rect">
            <a:avLst/>
          </a:prstGeom>
          <a:noFill/>
          <a:ln>
            <a:noFill/>
          </a:ln>
        </p:spPr>
      </p:pic>
      <p:pic>
        <p:nvPicPr>
          <p:cNvPr id="426" name="Shape 426"/>
          <p:cNvPicPr preferRelativeResize="0"/>
          <p:nvPr/>
        </p:nvPicPr>
        <p:blipFill rotWithShape="1">
          <a:blip r:embed="rId5">
            <a:alphaModFix/>
          </a:blip>
          <a:srcRect b="34489" l="28887" r="36157" t="15086"/>
          <a:stretch/>
        </p:blipFill>
        <p:spPr>
          <a:xfrm>
            <a:off x="7398075" y="3847625"/>
            <a:ext cx="3852273" cy="3010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Key Code - Battery</a:t>
            </a:r>
          </a:p>
        </p:txBody>
      </p:sp>
      <p:sp>
        <p:nvSpPr>
          <p:cNvPr id="432" name="Shape 432"/>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Key Code1.PNG" id="433" name="Shape 433"/>
          <p:cNvPicPr preferRelativeResize="0"/>
          <p:nvPr/>
        </p:nvPicPr>
        <p:blipFill>
          <a:blip r:embed="rId3">
            <a:alphaModFix/>
          </a:blip>
          <a:stretch>
            <a:fillRect/>
          </a:stretch>
        </p:blipFill>
        <p:spPr>
          <a:xfrm>
            <a:off x="290924" y="1680775"/>
            <a:ext cx="4511750" cy="3497725"/>
          </a:xfrm>
          <a:prstGeom prst="rect">
            <a:avLst/>
          </a:prstGeom>
          <a:noFill/>
          <a:ln>
            <a:noFill/>
          </a:ln>
        </p:spPr>
      </p:pic>
      <p:pic>
        <p:nvPicPr>
          <p:cNvPr descr="Key Code2.PNG" id="434" name="Shape 434"/>
          <p:cNvPicPr preferRelativeResize="0"/>
          <p:nvPr/>
        </p:nvPicPr>
        <p:blipFill>
          <a:blip r:embed="rId4">
            <a:alphaModFix/>
          </a:blip>
          <a:stretch>
            <a:fillRect/>
          </a:stretch>
        </p:blipFill>
        <p:spPr>
          <a:xfrm>
            <a:off x="5097450" y="590649"/>
            <a:ext cx="3082374" cy="3088025"/>
          </a:xfrm>
          <a:prstGeom prst="rect">
            <a:avLst/>
          </a:prstGeom>
          <a:noFill/>
          <a:ln>
            <a:noFill/>
          </a:ln>
        </p:spPr>
      </p:pic>
      <p:pic>
        <p:nvPicPr>
          <p:cNvPr descr="Key Code3.PNG" id="435" name="Shape 435"/>
          <p:cNvPicPr preferRelativeResize="0"/>
          <p:nvPr/>
        </p:nvPicPr>
        <p:blipFill>
          <a:blip r:embed="rId5">
            <a:alphaModFix/>
          </a:blip>
          <a:stretch>
            <a:fillRect/>
          </a:stretch>
        </p:blipFill>
        <p:spPr>
          <a:xfrm>
            <a:off x="8179824" y="3220600"/>
            <a:ext cx="3263519" cy="26732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System Architecture</a:t>
            </a:r>
          </a:p>
        </p:txBody>
      </p:sp>
      <p:sp>
        <p:nvSpPr>
          <p:cNvPr id="441" name="Shape 441"/>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RoboApp is written using AndroidSDK</a:t>
            </a:r>
          </a:p>
          <a:p>
            <a:pPr indent="-403860" lvl="0" marL="342900" marR="0" rtl="0" algn="l">
              <a:spcBef>
                <a:spcPts val="100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The code within the project is written in Java and Matlab. We will mainly be using the Java code.</a:t>
            </a:r>
          </a:p>
          <a:p>
            <a:pPr indent="-403860" lvl="0" marL="342900" marR="0" rtl="0" algn="l">
              <a:spcBef>
                <a:spcPts val="1000"/>
              </a:spcBef>
              <a:spcAft>
                <a:spcPts val="0"/>
              </a:spcAft>
              <a:buClr>
                <a:schemeClr val="accent1"/>
              </a:buClr>
              <a:buSzPct val="100000"/>
              <a:buFont typeface="Noto Sans Symbols"/>
              <a:buChar char="▶"/>
            </a:pPr>
            <a:r>
              <a:rPr lang="en-US" sz="2400"/>
              <a:t>The app is deployed to the phone, then the phone, with the app running is connected via usb to the cat and mounted on the cat to serve as its “head.”</a:t>
            </a:r>
          </a:p>
          <a:p>
            <a:pPr indent="-403860" lvl="0" marL="342900" marR="0" rtl="0" algn="l">
              <a:spcBef>
                <a:spcPts val="1000"/>
              </a:spcBef>
              <a:spcAft>
                <a:spcPts val="0"/>
              </a:spcAft>
              <a:buClr>
                <a:schemeClr val="accent1"/>
              </a:buClr>
              <a:buSzPct val="100000"/>
              <a:buFont typeface="Noto Sans Symbols"/>
              <a:buChar char="▶"/>
            </a:pPr>
            <a:r>
              <a:rPr lang="en-US" sz="2400"/>
              <a:t>There are 4 main modules: Face Tracking, Color Tracking, Speech Recognition, and Environmental mapping.</a:t>
            </a:r>
          </a:p>
          <a:p>
            <a:pPr indent="-403860" lvl="0" marL="342900" marR="0" rtl="0" algn="l">
              <a:spcBef>
                <a:spcPts val="1000"/>
              </a:spcBef>
              <a:spcAft>
                <a:spcPts val="0"/>
              </a:spcAft>
              <a:buClr>
                <a:schemeClr val="accent1"/>
              </a:buClr>
              <a:buSzPct val="100000"/>
              <a:buFont typeface="Noto Sans Symbols"/>
              <a:buChar char="▶"/>
            </a:pPr>
            <a:r>
              <a:rPr lang="en-US" sz="2400"/>
              <a:t>See Diagram next slide</a:t>
            </a:r>
          </a:p>
          <a:p>
            <a:pPr indent="0" lvl="0" marL="0" marR="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p:nvPr/>
        </p:nvSpPr>
        <p:spPr>
          <a:xfrm>
            <a:off x="5548200" y="58000"/>
            <a:ext cx="1095600" cy="10149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7" name="Shape 447"/>
          <p:cNvSpPr/>
          <p:nvPr/>
        </p:nvSpPr>
        <p:spPr>
          <a:xfrm>
            <a:off x="16686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a:off x="41562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9" name="Shape 449"/>
          <p:cNvSpPr/>
          <p:nvPr/>
        </p:nvSpPr>
        <p:spPr>
          <a:xfrm>
            <a:off x="66438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0" name="Shape 450"/>
          <p:cNvSpPr/>
          <p:nvPr/>
        </p:nvSpPr>
        <p:spPr>
          <a:xfrm>
            <a:off x="9131400" y="3189750"/>
            <a:ext cx="1392000" cy="13920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1" name="Shape 451"/>
          <p:cNvSpPr/>
          <p:nvPr/>
        </p:nvSpPr>
        <p:spPr>
          <a:xfrm>
            <a:off x="20235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2" name="Shape 452"/>
          <p:cNvSpPr/>
          <p:nvPr/>
        </p:nvSpPr>
        <p:spPr>
          <a:xfrm>
            <a:off x="40350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3" name="Shape 453"/>
          <p:cNvSpPr/>
          <p:nvPr/>
        </p:nvSpPr>
        <p:spPr>
          <a:xfrm>
            <a:off x="60465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4" name="Shape 454"/>
          <p:cNvSpPr/>
          <p:nvPr/>
        </p:nvSpPr>
        <p:spPr>
          <a:xfrm>
            <a:off x="8058000" y="5466000"/>
            <a:ext cx="1855800" cy="1392000"/>
          </a:xfrm>
          <a:prstGeom prst="trapezoid">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5" name="Shape 455"/>
          <p:cNvSpPr txBox="1"/>
          <p:nvPr/>
        </p:nvSpPr>
        <p:spPr>
          <a:xfrm>
            <a:off x="1668600" y="3646500"/>
            <a:ext cx="1392000" cy="478500"/>
          </a:xfrm>
          <a:prstGeom prst="rect">
            <a:avLst/>
          </a:prstGeom>
          <a:noFill/>
          <a:ln>
            <a:noFill/>
          </a:ln>
        </p:spPr>
        <p:txBody>
          <a:bodyPr anchorCtr="0" anchor="t" bIns="91425" lIns="91425" rIns="91425" tIns="91425">
            <a:noAutofit/>
          </a:bodyPr>
          <a:lstStyle/>
          <a:p>
            <a:pPr lvl="0" algn="ctr">
              <a:spcBef>
                <a:spcPts val="0"/>
              </a:spcBef>
              <a:buNone/>
            </a:pPr>
            <a:r>
              <a:rPr lang="en-US"/>
              <a:t>Face Tracking</a:t>
            </a:r>
          </a:p>
        </p:txBody>
      </p:sp>
      <p:sp>
        <p:nvSpPr>
          <p:cNvPr id="456" name="Shape 456"/>
          <p:cNvSpPr txBox="1"/>
          <p:nvPr/>
        </p:nvSpPr>
        <p:spPr>
          <a:xfrm>
            <a:off x="41562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Color Tracking</a:t>
            </a:r>
          </a:p>
        </p:txBody>
      </p:sp>
      <p:sp>
        <p:nvSpPr>
          <p:cNvPr id="457" name="Shape 457"/>
          <p:cNvSpPr txBox="1"/>
          <p:nvPr/>
        </p:nvSpPr>
        <p:spPr>
          <a:xfrm>
            <a:off x="66438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Speech Recognition</a:t>
            </a:r>
          </a:p>
        </p:txBody>
      </p:sp>
      <p:sp>
        <p:nvSpPr>
          <p:cNvPr id="458" name="Shape 458"/>
          <p:cNvSpPr txBox="1"/>
          <p:nvPr/>
        </p:nvSpPr>
        <p:spPr>
          <a:xfrm>
            <a:off x="9131400" y="36465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Environmental Mapping</a:t>
            </a:r>
          </a:p>
        </p:txBody>
      </p:sp>
      <p:sp>
        <p:nvSpPr>
          <p:cNvPr id="459" name="Shape 459"/>
          <p:cNvSpPr txBox="1"/>
          <p:nvPr/>
        </p:nvSpPr>
        <p:spPr>
          <a:xfrm>
            <a:off x="22554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Google Play Services</a:t>
            </a:r>
          </a:p>
        </p:txBody>
      </p:sp>
      <p:sp>
        <p:nvSpPr>
          <p:cNvPr id="460" name="Shape 460"/>
          <p:cNvSpPr txBox="1"/>
          <p:nvPr/>
        </p:nvSpPr>
        <p:spPr>
          <a:xfrm>
            <a:off x="42669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PocketSphinx</a:t>
            </a:r>
          </a:p>
          <a:p>
            <a:pPr lvl="0" rtl="0" algn="ctr">
              <a:spcBef>
                <a:spcPts val="0"/>
              </a:spcBef>
              <a:buNone/>
            </a:pPr>
            <a:r>
              <a:rPr lang="en-US" sz="700"/>
              <a:t>http://cmusphinx.sourceforge.net/</a:t>
            </a:r>
          </a:p>
        </p:txBody>
      </p:sp>
      <p:sp>
        <p:nvSpPr>
          <p:cNvPr id="461" name="Shape 461"/>
          <p:cNvSpPr txBox="1"/>
          <p:nvPr/>
        </p:nvSpPr>
        <p:spPr>
          <a:xfrm>
            <a:off x="6278400" y="59226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Servos</a:t>
            </a:r>
          </a:p>
        </p:txBody>
      </p:sp>
      <p:sp>
        <p:nvSpPr>
          <p:cNvPr id="462" name="Shape 462"/>
          <p:cNvSpPr txBox="1"/>
          <p:nvPr/>
        </p:nvSpPr>
        <p:spPr>
          <a:xfrm>
            <a:off x="8289900" y="592275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Arduino</a:t>
            </a:r>
          </a:p>
        </p:txBody>
      </p:sp>
      <p:sp>
        <p:nvSpPr>
          <p:cNvPr id="463" name="Shape 463"/>
          <p:cNvSpPr txBox="1"/>
          <p:nvPr/>
        </p:nvSpPr>
        <p:spPr>
          <a:xfrm>
            <a:off x="5400000" y="32620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RoboApp</a:t>
            </a:r>
          </a:p>
        </p:txBody>
      </p:sp>
      <p:sp>
        <p:nvSpPr>
          <p:cNvPr id="464" name="Shape 464"/>
          <p:cNvSpPr/>
          <p:nvPr/>
        </p:nvSpPr>
        <p:spPr>
          <a:xfrm>
            <a:off x="5400000" y="1594750"/>
            <a:ext cx="1392000" cy="1392000"/>
          </a:xfrm>
          <a:prstGeom prst="snip2SameRect">
            <a:avLst>
              <a:gd fmla="val 16667"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5" name="Shape 465"/>
          <p:cNvSpPr txBox="1"/>
          <p:nvPr/>
        </p:nvSpPr>
        <p:spPr>
          <a:xfrm>
            <a:off x="5400000" y="1986350"/>
            <a:ext cx="1392000" cy="478500"/>
          </a:xfrm>
          <a:prstGeom prst="rect">
            <a:avLst/>
          </a:prstGeom>
          <a:noFill/>
          <a:ln>
            <a:noFill/>
          </a:ln>
        </p:spPr>
        <p:txBody>
          <a:bodyPr anchorCtr="0" anchor="t" bIns="91425" lIns="91425" rIns="91425" tIns="91425">
            <a:noAutofit/>
          </a:bodyPr>
          <a:lstStyle/>
          <a:p>
            <a:pPr lvl="0" rtl="0" algn="ctr">
              <a:spcBef>
                <a:spcPts val="0"/>
              </a:spcBef>
              <a:buNone/>
            </a:pPr>
            <a:r>
              <a:rPr lang="en-US"/>
              <a:t>Android Studio</a:t>
            </a:r>
          </a:p>
        </p:txBody>
      </p:sp>
      <p:cxnSp>
        <p:nvCxnSpPr>
          <p:cNvPr id="466" name="Shape 466"/>
          <p:cNvCxnSpPr>
            <a:stCxn id="448" idx="0"/>
            <a:endCxn id="464" idx="1"/>
          </p:cNvCxnSpPr>
          <p:nvPr/>
        </p:nvCxnSpPr>
        <p:spPr>
          <a:xfrm flipH="1" rot="10800000">
            <a:off x="4852200" y="2986650"/>
            <a:ext cx="1243800" cy="203100"/>
          </a:xfrm>
          <a:prstGeom prst="straightConnector1">
            <a:avLst/>
          </a:prstGeom>
          <a:noFill/>
          <a:ln cap="flat" cmpd="sng" w="9525">
            <a:solidFill>
              <a:schemeClr val="dk2"/>
            </a:solidFill>
            <a:prstDash val="solid"/>
            <a:round/>
            <a:headEnd len="lg" w="lg" type="none"/>
            <a:tailEnd len="lg" w="lg" type="triangle"/>
          </a:ln>
        </p:spPr>
      </p:cxnSp>
      <p:cxnSp>
        <p:nvCxnSpPr>
          <p:cNvPr id="467" name="Shape 467"/>
          <p:cNvCxnSpPr>
            <a:stCxn id="447" idx="0"/>
            <a:endCxn id="464" idx="2"/>
          </p:cNvCxnSpPr>
          <p:nvPr/>
        </p:nvCxnSpPr>
        <p:spPr>
          <a:xfrm flipH="1" rot="10800000">
            <a:off x="2364600" y="2290650"/>
            <a:ext cx="3035400" cy="899100"/>
          </a:xfrm>
          <a:prstGeom prst="straightConnector1">
            <a:avLst/>
          </a:prstGeom>
          <a:noFill/>
          <a:ln cap="flat" cmpd="sng" w="9525">
            <a:solidFill>
              <a:schemeClr val="dk2"/>
            </a:solidFill>
            <a:prstDash val="solid"/>
            <a:round/>
            <a:headEnd len="lg" w="lg" type="none"/>
            <a:tailEnd len="lg" w="lg" type="triangle"/>
          </a:ln>
        </p:spPr>
      </p:cxnSp>
      <p:cxnSp>
        <p:nvCxnSpPr>
          <p:cNvPr id="468" name="Shape 468"/>
          <p:cNvCxnSpPr>
            <a:stCxn id="449" idx="0"/>
            <a:endCxn id="464" idx="1"/>
          </p:cNvCxnSpPr>
          <p:nvPr/>
        </p:nvCxnSpPr>
        <p:spPr>
          <a:xfrm rot="10800000">
            <a:off x="6096000" y="2986650"/>
            <a:ext cx="1243800" cy="203100"/>
          </a:xfrm>
          <a:prstGeom prst="straightConnector1">
            <a:avLst/>
          </a:prstGeom>
          <a:noFill/>
          <a:ln cap="flat" cmpd="sng" w="9525">
            <a:solidFill>
              <a:schemeClr val="dk2"/>
            </a:solidFill>
            <a:prstDash val="solid"/>
            <a:round/>
            <a:headEnd len="lg" w="lg" type="none"/>
            <a:tailEnd len="lg" w="lg" type="triangle"/>
          </a:ln>
        </p:spPr>
      </p:cxnSp>
      <p:cxnSp>
        <p:nvCxnSpPr>
          <p:cNvPr id="469" name="Shape 469"/>
          <p:cNvCxnSpPr>
            <a:stCxn id="450" idx="0"/>
            <a:endCxn id="464" idx="0"/>
          </p:cNvCxnSpPr>
          <p:nvPr/>
        </p:nvCxnSpPr>
        <p:spPr>
          <a:xfrm rot="10800000">
            <a:off x="6792000" y="2290650"/>
            <a:ext cx="3035400" cy="899100"/>
          </a:xfrm>
          <a:prstGeom prst="straightConnector1">
            <a:avLst/>
          </a:prstGeom>
          <a:noFill/>
          <a:ln cap="flat" cmpd="sng" w="9525">
            <a:solidFill>
              <a:schemeClr val="dk2"/>
            </a:solidFill>
            <a:prstDash val="solid"/>
            <a:round/>
            <a:headEnd len="lg" w="lg" type="none"/>
            <a:tailEnd len="lg" w="lg" type="triangle"/>
          </a:ln>
        </p:spPr>
      </p:cxnSp>
      <p:cxnSp>
        <p:nvCxnSpPr>
          <p:cNvPr id="470" name="Shape 470"/>
          <p:cNvCxnSpPr>
            <a:stCxn id="464" idx="3"/>
            <a:endCxn id="446" idx="2"/>
          </p:cNvCxnSpPr>
          <p:nvPr/>
        </p:nvCxnSpPr>
        <p:spPr>
          <a:xfrm rot="10800000">
            <a:off x="6096000" y="1072750"/>
            <a:ext cx="0" cy="522000"/>
          </a:xfrm>
          <a:prstGeom prst="straightConnector1">
            <a:avLst/>
          </a:prstGeom>
          <a:noFill/>
          <a:ln cap="flat" cmpd="sng" w="9525">
            <a:solidFill>
              <a:schemeClr val="dk2"/>
            </a:solidFill>
            <a:prstDash val="solid"/>
            <a:round/>
            <a:headEnd len="lg" w="lg" type="none"/>
            <a:tailEnd len="lg" w="lg" type="triangle"/>
          </a:ln>
        </p:spPr>
      </p:cxnSp>
      <p:cxnSp>
        <p:nvCxnSpPr>
          <p:cNvPr id="471" name="Shape 471"/>
          <p:cNvCxnSpPr>
            <a:stCxn id="451" idx="0"/>
            <a:endCxn id="447" idx="5"/>
          </p:cNvCxnSpPr>
          <p:nvPr/>
        </p:nvCxnSpPr>
        <p:spPr>
          <a:xfrm rot="10800000">
            <a:off x="2856600" y="4377900"/>
            <a:ext cx="94800" cy="1088100"/>
          </a:xfrm>
          <a:prstGeom prst="straightConnector1">
            <a:avLst/>
          </a:prstGeom>
          <a:noFill/>
          <a:ln cap="flat" cmpd="sng" w="9525">
            <a:solidFill>
              <a:schemeClr val="dk2"/>
            </a:solidFill>
            <a:prstDash val="solid"/>
            <a:round/>
            <a:headEnd len="lg" w="lg" type="none"/>
            <a:tailEnd len="lg" w="lg" type="triangle"/>
          </a:ln>
        </p:spPr>
      </p:cxnSp>
      <p:cxnSp>
        <p:nvCxnSpPr>
          <p:cNvPr id="472" name="Shape 472"/>
          <p:cNvCxnSpPr>
            <a:stCxn id="452" idx="0"/>
            <a:endCxn id="449" idx="3"/>
          </p:cNvCxnSpPr>
          <p:nvPr/>
        </p:nvCxnSpPr>
        <p:spPr>
          <a:xfrm flipH="1" rot="10800000">
            <a:off x="4962900" y="4377900"/>
            <a:ext cx="1884900" cy="1088100"/>
          </a:xfrm>
          <a:prstGeom prst="straightConnector1">
            <a:avLst/>
          </a:prstGeom>
          <a:noFill/>
          <a:ln cap="flat" cmpd="sng" w="9525">
            <a:solidFill>
              <a:schemeClr val="dk2"/>
            </a:solidFill>
            <a:prstDash val="solid"/>
            <a:round/>
            <a:headEnd len="lg" w="lg" type="none"/>
            <a:tailEnd len="lg" w="lg" type="triangle"/>
          </a:ln>
        </p:spPr>
      </p:cxnSp>
      <p:cxnSp>
        <p:nvCxnSpPr>
          <p:cNvPr id="473" name="Shape 473"/>
          <p:cNvCxnSpPr>
            <a:stCxn id="451" idx="0"/>
            <a:endCxn id="448" idx="3"/>
          </p:cNvCxnSpPr>
          <p:nvPr/>
        </p:nvCxnSpPr>
        <p:spPr>
          <a:xfrm flipH="1" rot="10800000">
            <a:off x="2951400" y="4377900"/>
            <a:ext cx="1408800" cy="1088100"/>
          </a:xfrm>
          <a:prstGeom prst="straightConnector1">
            <a:avLst/>
          </a:prstGeom>
          <a:noFill/>
          <a:ln cap="flat" cmpd="sng" w="9525">
            <a:solidFill>
              <a:schemeClr val="dk2"/>
            </a:solidFill>
            <a:prstDash val="solid"/>
            <a:round/>
            <a:headEnd len="lg" w="lg" type="none"/>
            <a:tailEnd len="lg" w="lg" type="triangle"/>
          </a:ln>
        </p:spPr>
      </p:cxnSp>
      <p:cxnSp>
        <p:nvCxnSpPr>
          <p:cNvPr id="474" name="Shape 474"/>
          <p:cNvCxnSpPr>
            <a:stCxn id="453" idx="0"/>
            <a:endCxn id="449" idx="3"/>
          </p:cNvCxnSpPr>
          <p:nvPr/>
        </p:nvCxnSpPr>
        <p:spPr>
          <a:xfrm rot="10800000">
            <a:off x="6847800" y="4377900"/>
            <a:ext cx="126600" cy="1088100"/>
          </a:xfrm>
          <a:prstGeom prst="straightConnector1">
            <a:avLst/>
          </a:prstGeom>
          <a:noFill/>
          <a:ln cap="flat" cmpd="sng" w="9525">
            <a:solidFill>
              <a:schemeClr val="dk2"/>
            </a:solidFill>
            <a:prstDash val="solid"/>
            <a:round/>
            <a:headEnd len="lg" w="lg" type="none"/>
            <a:tailEnd len="lg" w="lg" type="triangle"/>
          </a:ln>
        </p:spPr>
      </p:cxnSp>
      <p:cxnSp>
        <p:nvCxnSpPr>
          <p:cNvPr id="475" name="Shape 475"/>
          <p:cNvCxnSpPr>
            <a:stCxn id="453" idx="0"/>
            <a:endCxn id="448" idx="5"/>
          </p:cNvCxnSpPr>
          <p:nvPr/>
        </p:nvCxnSpPr>
        <p:spPr>
          <a:xfrm rot="10800000">
            <a:off x="5344200" y="4377900"/>
            <a:ext cx="1630200" cy="1088100"/>
          </a:xfrm>
          <a:prstGeom prst="straightConnector1">
            <a:avLst/>
          </a:prstGeom>
          <a:noFill/>
          <a:ln cap="flat" cmpd="sng" w="9525">
            <a:solidFill>
              <a:schemeClr val="dk2"/>
            </a:solidFill>
            <a:prstDash val="solid"/>
            <a:round/>
            <a:headEnd len="lg" w="lg" type="none"/>
            <a:tailEnd len="lg" w="lg" type="triangle"/>
          </a:ln>
        </p:spPr>
      </p:cxnSp>
      <p:cxnSp>
        <p:nvCxnSpPr>
          <p:cNvPr id="476" name="Shape 476"/>
          <p:cNvCxnSpPr>
            <a:stCxn id="453" idx="0"/>
            <a:endCxn id="447" idx="5"/>
          </p:cNvCxnSpPr>
          <p:nvPr/>
        </p:nvCxnSpPr>
        <p:spPr>
          <a:xfrm rot="10800000">
            <a:off x="2856600" y="4377900"/>
            <a:ext cx="4117800" cy="1088100"/>
          </a:xfrm>
          <a:prstGeom prst="straightConnector1">
            <a:avLst/>
          </a:prstGeom>
          <a:noFill/>
          <a:ln cap="flat" cmpd="sng" w="9525">
            <a:solidFill>
              <a:schemeClr val="dk2"/>
            </a:solidFill>
            <a:prstDash val="solid"/>
            <a:round/>
            <a:headEnd len="lg" w="lg" type="none"/>
            <a:tailEnd len="lg" w="lg" type="triangle"/>
          </a:ln>
        </p:spPr>
      </p:cxnSp>
      <p:cxnSp>
        <p:nvCxnSpPr>
          <p:cNvPr id="477" name="Shape 477"/>
          <p:cNvCxnSpPr>
            <a:stCxn id="453" idx="0"/>
            <a:endCxn id="450" idx="3"/>
          </p:cNvCxnSpPr>
          <p:nvPr/>
        </p:nvCxnSpPr>
        <p:spPr>
          <a:xfrm flipH="1" rot="10800000">
            <a:off x="6974400" y="4377900"/>
            <a:ext cx="2361000" cy="1088100"/>
          </a:xfrm>
          <a:prstGeom prst="straightConnector1">
            <a:avLst/>
          </a:prstGeom>
          <a:noFill/>
          <a:ln cap="flat" cmpd="sng" w="9525">
            <a:solidFill>
              <a:schemeClr val="dk2"/>
            </a:solidFill>
            <a:prstDash val="solid"/>
            <a:round/>
            <a:headEnd len="lg" w="lg" type="none"/>
            <a:tailEnd len="lg" w="lg" type="triangle"/>
          </a:ln>
        </p:spPr>
      </p:cxnSp>
      <p:cxnSp>
        <p:nvCxnSpPr>
          <p:cNvPr id="478" name="Shape 478"/>
          <p:cNvCxnSpPr>
            <a:stCxn id="454" idx="0"/>
            <a:endCxn id="450" idx="3"/>
          </p:cNvCxnSpPr>
          <p:nvPr/>
        </p:nvCxnSpPr>
        <p:spPr>
          <a:xfrm flipH="1" rot="10800000">
            <a:off x="8985900" y="4377900"/>
            <a:ext cx="349500" cy="1088100"/>
          </a:xfrm>
          <a:prstGeom prst="straightConnector1">
            <a:avLst/>
          </a:prstGeom>
          <a:noFill/>
          <a:ln cap="flat" cmpd="sng" w="9525">
            <a:solidFill>
              <a:schemeClr val="dk2"/>
            </a:solidFill>
            <a:prstDash val="solid"/>
            <a:round/>
            <a:headEnd len="lg" w="lg" type="none"/>
            <a:tailEnd len="lg" w="lg" type="triangle"/>
          </a:ln>
        </p:spPr>
      </p:cxnSp>
      <p:cxnSp>
        <p:nvCxnSpPr>
          <p:cNvPr id="479" name="Shape 479"/>
          <p:cNvCxnSpPr>
            <a:stCxn id="451" idx="0"/>
            <a:endCxn id="449" idx="3"/>
          </p:cNvCxnSpPr>
          <p:nvPr/>
        </p:nvCxnSpPr>
        <p:spPr>
          <a:xfrm flipH="1" rot="10800000">
            <a:off x="2951400" y="4377900"/>
            <a:ext cx="3896400" cy="10881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Bug Reporting Channel</a:t>
            </a:r>
          </a:p>
        </p:txBody>
      </p:sp>
      <p:sp>
        <p:nvSpPr>
          <p:cNvPr id="247" name="Shape 247"/>
          <p:cNvSpPr txBox="1"/>
          <p:nvPr>
            <p:ph idx="1" type="body"/>
          </p:nvPr>
        </p:nvSpPr>
        <p:spPr>
          <a:xfrm>
            <a:off x="1154954" y="2589000"/>
            <a:ext cx="8825700" cy="3416400"/>
          </a:xfrm>
          <a:prstGeom prst="rect">
            <a:avLst/>
          </a:prstGeom>
        </p:spPr>
        <p:txBody>
          <a:bodyPr anchorCtr="0" anchor="t" bIns="91425" lIns="91425" rIns="91425" tIns="91425">
            <a:noAutofit/>
          </a:bodyPr>
          <a:lstStyle/>
          <a:p>
            <a:pPr indent="-228600" lvl="0" marL="457200">
              <a:spcBef>
                <a:spcPts val="0"/>
              </a:spcBef>
            </a:pPr>
            <a:r>
              <a:rPr lang="en-US"/>
              <a:t>All done via github issues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 name="Shape 483"/>
        <p:cNvGrpSpPr/>
        <p:nvPr/>
      </p:nvGrpSpPr>
      <p:grpSpPr>
        <a:xfrm>
          <a:off x="0" y="0"/>
          <a:ext cx="0" cy="0"/>
          <a:chOff x="0" y="0"/>
          <a:chExt cx="0" cy="0"/>
        </a:xfrm>
      </p:grpSpPr>
      <p:sp>
        <p:nvSpPr>
          <p:cNvPr id="484" name="Shape 484"/>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Use Cases</a:t>
            </a:r>
          </a:p>
        </p:txBody>
      </p:sp>
      <p:sp>
        <p:nvSpPr>
          <p:cNvPr id="485" name="Shape 485"/>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81000" lvl="0" marL="457200" marR="0" rtl="0" algn="l">
              <a:lnSpc>
                <a:spcPct val="100000"/>
              </a:lnSpc>
              <a:spcBef>
                <a:spcPts val="1000"/>
              </a:spcBef>
              <a:spcAft>
                <a:spcPts val="0"/>
              </a:spcAft>
              <a:buClr>
                <a:schemeClr val="accent1"/>
              </a:buClr>
              <a:buSzPct val="100000"/>
              <a:buFont typeface="Noto Sans Symbols"/>
            </a:pPr>
            <a:r>
              <a:rPr lang="en-US" sz="2400"/>
              <a:t>Use Cases</a:t>
            </a:r>
          </a:p>
          <a:p>
            <a:pPr indent="-342900" lvl="1" marL="914400" rtl="0">
              <a:lnSpc>
                <a:spcPct val="115000"/>
              </a:lnSpc>
              <a:spcBef>
                <a:spcPts val="0"/>
              </a:spcBef>
              <a:buSzPct val="100000"/>
              <a:buFont typeface="Questrial"/>
            </a:pPr>
            <a:r>
              <a:rPr lang="en-US" sz="1800">
                <a:solidFill>
                  <a:schemeClr val="dk1"/>
                </a:solidFill>
              </a:rPr>
              <a:t>RoboCat is talked to: He is being spoken to and is actively listening for a command.</a:t>
            </a:r>
          </a:p>
          <a:p>
            <a:pPr indent="-342900" lvl="1" marL="914400" rtl="0">
              <a:lnSpc>
                <a:spcPct val="115000"/>
              </a:lnSpc>
              <a:spcBef>
                <a:spcPts val="0"/>
              </a:spcBef>
              <a:buClr>
                <a:schemeClr val="dk1"/>
              </a:buClr>
              <a:buSzPct val="100000"/>
            </a:pPr>
            <a:r>
              <a:rPr lang="en-US" sz="1800">
                <a:solidFill>
                  <a:schemeClr val="dk1"/>
                </a:solidFill>
              </a:rPr>
              <a:t>Robot cat is looking for a Point of Interest (Either a person or a color)</a:t>
            </a:r>
          </a:p>
          <a:p>
            <a:pPr indent="-342900" lvl="2" marL="1371600" rtl="0">
              <a:lnSpc>
                <a:spcPct val="115000"/>
              </a:lnSpc>
              <a:spcBef>
                <a:spcPts val="0"/>
              </a:spcBef>
              <a:buClr>
                <a:schemeClr val="dk1"/>
              </a:buClr>
              <a:buSzPct val="100000"/>
              <a:buFont typeface="Questrial"/>
            </a:pPr>
            <a:r>
              <a:rPr lang="en-US" sz="1800">
                <a:solidFill>
                  <a:schemeClr val="dk1"/>
                </a:solidFill>
              </a:rPr>
              <a:t>RoboCat is looking for a person: He is looking around and searching for a face using facial recognition. </a:t>
            </a:r>
          </a:p>
          <a:p>
            <a:pPr indent="-342900" lvl="2" marL="1371600" rtl="0">
              <a:lnSpc>
                <a:spcPct val="115000"/>
              </a:lnSpc>
              <a:spcBef>
                <a:spcPts val="0"/>
              </a:spcBef>
              <a:buClr>
                <a:schemeClr val="dk1"/>
              </a:buClr>
              <a:buSzPct val="100000"/>
              <a:buFont typeface="Questrial"/>
            </a:pPr>
            <a:r>
              <a:rPr lang="en-US" sz="1800">
                <a:solidFill>
                  <a:schemeClr val="dk1"/>
                </a:solidFill>
              </a:rPr>
              <a:t>RoboCat is looking for a color: He is searching for a predetermined color and tracking its movement using color tracking.</a:t>
            </a:r>
          </a:p>
          <a:p>
            <a:pPr indent="-381000" lvl="0" marL="457200" rtl="0">
              <a:lnSpc>
                <a:spcPct val="115000"/>
              </a:lnSpc>
              <a:spcBef>
                <a:spcPts val="0"/>
              </a:spcBef>
              <a:buClr>
                <a:schemeClr val="dk1"/>
              </a:buClr>
              <a:buSzPct val="100000"/>
              <a:buFont typeface="Questrial"/>
            </a:pPr>
            <a:r>
              <a:rPr lang="en-US" sz="2400">
                <a:solidFill>
                  <a:schemeClr val="dk1"/>
                </a:solidFill>
              </a:rPr>
              <a:t>Actors</a:t>
            </a:r>
          </a:p>
          <a:p>
            <a:pPr indent="-342900" lvl="1" marL="914400" rtl="0">
              <a:lnSpc>
                <a:spcPct val="115000"/>
              </a:lnSpc>
              <a:spcBef>
                <a:spcPts val="0"/>
              </a:spcBef>
              <a:buClr>
                <a:schemeClr val="dk1"/>
              </a:buClr>
              <a:buSzPct val="100000"/>
            </a:pPr>
            <a:r>
              <a:rPr lang="en-US" sz="1800">
                <a:solidFill>
                  <a:schemeClr val="dk1"/>
                </a:solidFill>
              </a:rPr>
              <a:t>RoboCat</a:t>
            </a:r>
          </a:p>
          <a:p>
            <a:pPr indent="-342900" lvl="1" marL="914400" rtl="0">
              <a:lnSpc>
                <a:spcPct val="115000"/>
              </a:lnSpc>
              <a:spcBef>
                <a:spcPts val="0"/>
              </a:spcBef>
              <a:buClr>
                <a:schemeClr val="dk1"/>
              </a:buClr>
              <a:buSzPct val="100000"/>
            </a:pPr>
            <a:r>
              <a:rPr lang="en-US" sz="1800">
                <a:solidFill>
                  <a:schemeClr val="dk1"/>
                </a:solidFill>
              </a:rPr>
              <a:t>User</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Use Cases</a:t>
            </a:r>
          </a:p>
        </p:txBody>
      </p:sp>
      <p:pic>
        <p:nvPicPr>
          <p:cNvPr descr="Screen Shot 2016-11-07 at 7.26.45 PM.png" id="491" name="Shape 491"/>
          <p:cNvPicPr preferRelativeResize="0"/>
          <p:nvPr/>
        </p:nvPicPr>
        <p:blipFill>
          <a:blip r:embed="rId3">
            <a:alphaModFix/>
          </a:blip>
          <a:stretch>
            <a:fillRect/>
          </a:stretch>
        </p:blipFill>
        <p:spPr>
          <a:xfrm>
            <a:off x="1494475" y="2318199"/>
            <a:ext cx="9203051" cy="420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pic>
        <p:nvPicPr>
          <p:cNvPr id="496" name="Shape 496"/>
          <p:cNvPicPr preferRelativeResize="0"/>
          <p:nvPr/>
        </p:nvPicPr>
        <p:blipFill rotWithShape="1">
          <a:blip r:embed="rId3">
            <a:alphaModFix/>
          </a:blip>
          <a:srcRect b="9332" l="32174" r="34029" t="19264"/>
          <a:stretch/>
        </p:blipFill>
        <p:spPr>
          <a:xfrm>
            <a:off x="583274" y="1420500"/>
            <a:ext cx="4120425" cy="4731924"/>
          </a:xfrm>
          <a:prstGeom prst="rect">
            <a:avLst/>
          </a:prstGeom>
          <a:noFill/>
          <a:ln>
            <a:noFill/>
          </a:ln>
        </p:spPr>
      </p:pic>
      <p:pic>
        <p:nvPicPr>
          <p:cNvPr id="497" name="Shape 497"/>
          <p:cNvPicPr preferRelativeResize="0"/>
          <p:nvPr/>
        </p:nvPicPr>
        <p:blipFill rotWithShape="1">
          <a:blip r:embed="rId4">
            <a:alphaModFix/>
          </a:blip>
          <a:srcRect b="6220" l="36781" r="36934" t="19191"/>
          <a:stretch/>
        </p:blipFill>
        <p:spPr>
          <a:xfrm>
            <a:off x="6465649" y="1420499"/>
            <a:ext cx="3204451" cy="4943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b="4856" l="33931" r="35742" t="25670"/>
          <a:stretch/>
        </p:blipFill>
        <p:spPr>
          <a:xfrm>
            <a:off x="324875" y="1191575"/>
            <a:ext cx="3697523" cy="4604275"/>
          </a:xfrm>
          <a:prstGeom prst="rect">
            <a:avLst/>
          </a:prstGeom>
          <a:noFill/>
          <a:ln>
            <a:noFill/>
          </a:ln>
        </p:spPr>
      </p:pic>
      <p:pic>
        <p:nvPicPr>
          <p:cNvPr id="503" name="Shape 503"/>
          <p:cNvPicPr preferRelativeResize="0"/>
          <p:nvPr/>
        </p:nvPicPr>
        <p:blipFill rotWithShape="1">
          <a:blip r:embed="rId4">
            <a:alphaModFix/>
          </a:blip>
          <a:srcRect b="8348" l="33691" r="35980" t="20719"/>
          <a:stretch/>
        </p:blipFill>
        <p:spPr>
          <a:xfrm>
            <a:off x="4172025" y="1191574"/>
            <a:ext cx="3697523" cy="4701126"/>
          </a:xfrm>
          <a:prstGeom prst="rect">
            <a:avLst/>
          </a:prstGeom>
          <a:noFill/>
          <a:ln>
            <a:noFill/>
          </a:ln>
        </p:spPr>
      </p:pic>
      <p:pic>
        <p:nvPicPr>
          <p:cNvPr id="504" name="Shape 504"/>
          <p:cNvPicPr preferRelativeResize="0"/>
          <p:nvPr/>
        </p:nvPicPr>
        <p:blipFill rotWithShape="1">
          <a:blip r:embed="rId5">
            <a:alphaModFix/>
          </a:blip>
          <a:srcRect b="3369" l="37885" r="38734" t="21255"/>
          <a:stretch/>
        </p:blipFill>
        <p:spPr>
          <a:xfrm>
            <a:off x="8551325" y="1044475"/>
            <a:ext cx="2850451" cy="4995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Git Log- Alex</a:t>
            </a:r>
          </a:p>
        </p:txBody>
      </p:sp>
      <p:pic>
        <p:nvPicPr>
          <p:cNvPr id="510" name="Shape 510"/>
          <p:cNvPicPr preferRelativeResize="0"/>
          <p:nvPr/>
        </p:nvPicPr>
        <p:blipFill rotWithShape="1">
          <a:blip r:embed="rId3">
            <a:alphaModFix/>
          </a:blip>
          <a:srcRect b="86170" l="0" r="0" t="4242"/>
          <a:stretch/>
        </p:blipFill>
        <p:spPr>
          <a:xfrm>
            <a:off x="2846175" y="2013174"/>
            <a:ext cx="7370224" cy="432749"/>
          </a:xfrm>
          <a:prstGeom prst="rect">
            <a:avLst/>
          </a:prstGeom>
          <a:noFill/>
          <a:ln>
            <a:noFill/>
          </a:ln>
        </p:spPr>
      </p:pic>
      <p:pic>
        <p:nvPicPr>
          <p:cNvPr id="511" name="Shape 511"/>
          <p:cNvPicPr preferRelativeResize="0"/>
          <p:nvPr/>
        </p:nvPicPr>
        <p:blipFill rotWithShape="1">
          <a:blip r:embed="rId4">
            <a:alphaModFix/>
          </a:blip>
          <a:srcRect b="0" l="0" r="0" t="18413"/>
          <a:stretch/>
        </p:blipFill>
        <p:spPr>
          <a:xfrm>
            <a:off x="2846175" y="2445923"/>
            <a:ext cx="7370224" cy="36825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ph type="title"/>
          </p:nvPr>
        </p:nvSpPr>
        <p:spPr>
          <a:xfrm>
            <a:off x="1136154" y="926619"/>
            <a:ext cx="8825700" cy="707100"/>
          </a:xfrm>
          <a:prstGeom prst="rect">
            <a:avLst/>
          </a:prstGeom>
        </p:spPr>
        <p:txBody>
          <a:bodyPr anchorCtr="0" anchor="ctr" bIns="91425" lIns="91425" rIns="91425" tIns="91425">
            <a:noAutofit/>
          </a:bodyPr>
          <a:lstStyle/>
          <a:p>
            <a:pPr lvl="0" rtl="0">
              <a:spcBef>
                <a:spcPts val="0"/>
              </a:spcBef>
              <a:buNone/>
            </a:pPr>
            <a:r>
              <a:rPr lang="en-US"/>
              <a:t>Git Log- Seattle</a:t>
            </a:r>
          </a:p>
        </p:txBody>
      </p:sp>
      <p:pic>
        <p:nvPicPr>
          <p:cNvPr descr="Screen Shot 2016-11-08 at 7.36.14 AM.png" id="517" name="Shape 517"/>
          <p:cNvPicPr preferRelativeResize="0"/>
          <p:nvPr/>
        </p:nvPicPr>
        <p:blipFill>
          <a:blip r:embed="rId3">
            <a:alphaModFix/>
          </a:blip>
          <a:stretch>
            <a:fillRect/>
          </a:stretch>
        </p:blipFill>
        <p:spPr>
          <a:xfrm>
            <a:off x="2430900" y="2865200"/>
            <a:ext cx="5988650" cy="2907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Zach</a:t>
            </a:r>
          </a:p>
        </p:txBody>
      </p:sp>
      <p:pic>
        <p:nvPicPr>
          <p:cNvPr descr="Milestone 3 git log1.PNG" id="523" name="Shape 523"/>
          <p:cNvPicPr preferRelativeResize="0"/>
          <p:nvPr/>
        </p:nvPicPr>
        <p:blipFill>
          <a:blip r:embed="rId3">
            <a:alphaModFix/>
          </a:blip>
          <a:stretch>
            <a:fillRect/>
          </a:stretch>
        </p:blipFill>
        <p:spPr>
          <a:xfrm>
            <a:off x="-4" y="1578425"/>
            <a:ext cx="5113273" cy="3701149"/>
          </a:xfrm>
          <a:prstGeom prst="rect">
            <a:avLst/>
          </a:prstGeom>
          <a:noFill/>
          <a:ln>
            <a:noFill/>
          </a:ln>
        </p:spPr>
      </p:pic>
      <p:pic>
        <p:nvPicPr>
          <p:cNvPr descr="Milestone 3 git log2.PNG" id="524" name="Shape 524"/>
          <p:cNvPicPr preferRelativeResize="0"/>
          <p:nvPr/>
        </p:nvPicPr>
        <p:blipFill>
          <a:blip r:embed="rId4">
            <a:alphaModFix/>
          </a:blip>
          <a:stretch>
            <a:fillRect/>
          </a:stretch>
        </p:blipFill>
        <p:spPr>
          <a:xfrm>
            <a:off x="5588125" y="1578425"/>
            <a:ext cx="5080217" cy="3701149"/>
          </a:xfrm>
          <a:prstGeom prst="rect">
            <a:avLst/>
          </a:prstGeom>
          <a:noFill/>
          <a:ln>
            <a:noFill/>
          </a:ln>
        </p:spPr>
      </p:pic>
      <p:pic>
        <p:nvPicPr>
          <p:cNvPr descr="Milestone 3 git log3.PNG" id="525" name="Shape 525"/>
          <p:cNvPicPr preferRelativeResize="0"/>
          <p:nvPr/>
        </p:nvPicPr>
        <p:blipFill>
          <a:blip r:embed="rId5">
            <a:alphaModFix/>
          </a:blip>
          <a:stretch>
            <a:fillRect/>
          </a:stretch>
        </p:blipFill>
        <p:spPr>
          <a:xfrm>
            <a:off x="1154937" y="5279562"/>
            <a:ext cx="9553575" cy="1419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 name="Shape 529"/>
        <p:cNvGrpSpPr/>
        <p:nvPr/>
      </p:nvGrpSpPr>
      <p:grpSpPr>
        <a:xfrm>
          <a:off x="0" y="0"/>
          <a:ext cx="0" cy="0"/>
          <a:chOff x="0" y="0"/>
          <a:chExt cx="0" cy="0"/>
        </a:xfrm>
      </p:grpSpPr>
      <p:sp>
        <p:nvSpPr>
          <p:cNvPr id="530" name="Shape 530"/>
          <p:cNvSpPr txBox="1"/>
          <p:nvPr>
            <p:ph type="title"/>
          </p:nvPr>
        </p:nvSpPr>
        <p:spPr>
          <a:xfrm>
            <a:off x="1173779" y="964244"/>
            <a:ext cx="8825700" cy="707100"/>
          </a:xfrm>
          <a:prstGeom prst="rect">
            <a:avLst/>
          </a:prstGeom>
        </p:spPr>
        <p:txBody>
          <a:bodyPr anchorCtr="0" anchor="ctr" bIns="91425" lIns="91425" rIns="91425" tIns="91425">
            <a:noAutofit/>
          </a:bodyPr>
          <a:lstStyle/>
          <a:p>
            <a:pPr lvl="0" rtl="0">
              <a:spcBef>
                <a:spcPts val="0"/>
              </a:spcBef>
              <a:buNone/>
            </a:pPr>
            <a:r>
              <a:rPr lang="en-US"/>
              <a:t>Git Log- Luke</a:t>
            </a:r>
          </a:p>
        </p:txBody>
      </p:sp>
      <p:pic>
        <p:nvPicPr>
          <p:cNvPr id="531" name="Shape 531"/>
          <p:cNvPicPr preferRelativeResize="0"/>
          <p:nvPr/>
        </p:nvPicPr>
        <p:blipFill>
          <a:blip r:embed="rId3">
            <a:alphaModFix/>
          </a:blip>
          <a:stretch>
            <a:fillRect/>
          </a:stretch>
        </p:blipFill>
        <p:spPr>
          <a:xfrm>
            <a:off x="2423375" y="2333237"/>
            <a:ext cx="6705600" cy="3781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Quintin (only most recent, others included in submit)</a:t>
            </a:r>
          </a:p>
        </p:txBody>
      </p:sp>
      <p:pic>
        <p:nvPicPr>
          <p:cNvPr descr="commits3.png" id="537" name="Shape 537"/>
          <p:cNvPicPr preferRelativeResize="0"/>
          <p:nvPr/>
        </p:nvPicPr>
        <p:blipFill>
          <a:blip r:embed="rId3">
            <a:alphaModFix/>
          </a:blip>
          <a:stretch>
            <a:fillRect/>
          </a:stretch>
        </p:blipFill>
        <p:spPr>
          <a:xfrm>
            <a:off x="3202577" y="2074824"/>
            <a:ext cx="5786850" cy="4497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 name="Shape 541"/>
        <p:cNvGrpSpPr/>
        <p:nvPr/>
      </p:nvGrpSpPr>
      <p:grpSpPr>
        <a:xfrm>
          <a:off x="0" y="0"/>
          <a:ext cx="0" cy="0"/>
          <a:chOff x="0" y="0"/>
          <a:chExt cx="0" cy="0"/>
        </a:xfrm>
      </p:grpSpPr>
      <p:sp>
        <p:nvSpPr>
          <p:cNvPr id="542" name="Shape 542"/>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Git Log- Kurtis</a:t>
            </a:r>
          </a:p>
        </p:txBody>
      </p:sp>
      <p:pic>
        <p:nvPicPr>
          <p:cNvPr id="543" name="Shape 543"/>
          <p:cNvPicPr preferRelativeResize="0"/>
          <p:nvPr/>
        </p:nvPicPr>
        <p:blipFill>
          <a:blip r:embed="rId3">
            <a:alphaModFix/>
          </a:blip>
          <a:stretch>
            <a:fillRect/>
          </a:stretch>
        </p:blipFill>
        <p:spPr>
          <a:xfrm>
            <a:off x="2291353" y="2336750"/>
            <a:ext cx="6297950" cy="4032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Alternative Technologies</a:t>
            </a:r>
          </a:p>
        </p:txBody>
      </p:sp>
      <p:sp>
        <p:nvSpPr>
          <p:cNvPr id="253" name="Shape 253"/>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Google Play services (Vision)</a:t>
            </a:r>
          </a:p>
          <a:p>
            <a:pPr indent="-228600" lvl="1" marL="914400" rtl="0">
              <a:spcBef>
                <a:spcPts val="0"/>
              </a:spcBef>
            </a:pPr>
            <a:r>
              <a:rPr lang="en-US"/>
              <a:t>this was used in lieu of openCV. It’s simpler, better supported, and more maintainable</a:t>
            </a:r>
          </a:p>
          <a:p>
            <a:pPr indent="-228600" lvl="1" marL="914400" rtl="0">
              <a:spcBef>
                <a:spcPts val="0"/>
              </a:spcBef>
            </a:pPr>
            <a:r>
              <a:rPr lang="en-US"/>
              <a:t>Used for face tracking and Color Tracking</a:t>
            </a:r>
          </a:p>
          <a:p>
            <a:pPr indent="-228600" lvl="0" marL="457200" rtl="0">
              <a:spcBef>
                <a:spcPts val="0"/>
              </a:spcBef>
            </a:pPr>
            <a:r>
              <a:rPr lang="en-US"/>
              <a:t>PocketSphinx</a:t>
            </a:r>
          </a:p>
          <a:p>
            <a:pPr indent="-228600" lvl="1" marL="914400">
              <a:spcBef>
                <a:spcPts val="0"/>
              </a:spcBef>
            </a:pPr>
            <a:r>
              <a:rPr lang="en-US"/>
              <a:t>used in addition to google API for speech. Continuous listening is not possible with only Google’s API</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sp>
        <p:nvSpPr>
          <p:cNvPr id="548" name="Shape 548"/>
          <p:cNvSpPr txBox="1"/>
          <p:nvPr>
            <p:ph type="title"/>
          </p:nvPr>
        </p:nvSpPr>
        <p:spPr>
          <a:xfrm>
            <a:off x="1154949" y="973676"/>
            <a:ext cx="8923800" cy="885000"/>
          </a:xfrm>
          <a:prstGeom prst="rect">
            <a:avLst/>
          </a:prstGeom>
        </p:spPr>
        <p:txBody>
          <a:bodyPr anchorCtr="0" anchor="ctr" bIns="91425" lIns="91425" rIns="91425" tIns="91425">
            <a:noAutofit/>
          </a:bodyPr>
          <a:lstStyle/>
          <a:p>
            <a:pPr lvl="0" rtl="0">
              <a:spcBef>
                <a:spcPts val="0"/>
              </a:spcBef>
              <a:buNone/>
            </a:pPr>
            <a:r>
              <a:rPr lang="en-US"/>
              <a:t>RoboCat Project</a:t>
            </a:r>
          </a:p>
        </p:txBody>
      </p:sp>
      <p:pic>
        <p:nvPicPr>
          <p:cNvPr id="549" name="Shape 549"/>
          <p:cNvPicPr preferRelativeResize="0"/>
          <p:nvPr/>
        </p:nvPicPr>
        <p:blipFill>
          <a:blip r:embed="rId3">
            <a:alphaModFix/>
          </a:blip>
          <a:stretch>
            <a:fillRect/>
          </a:stretch>
        </p:blipFill>
        <p:spPr>
          <a:xfrm>
            <a:off x="3281800" y="2787700"/>
            <a:ext cx="4572000" cy="304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Demo (Video)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Build </a:t>
            </a:r>
            <a:r>
              <a:rPr lang="en-US"/>
              <a:t>3</a:t>
            </a:r>
          </a:p>
        </p:txBody>
      </p:sp>
      <p:pic>
        <p:nvPicPr>
          <p:cNvPr id="259" name="Shape 259"/>
          <p:cNvPicPr preferRelativeResize="0"/>
          <p:nvPr/>
        </p:nvPicPr>
        <p:blipFill>
          <a:blip r:embed="rId3">
            <a:alphaModFix/>
          </a:blip>
          <a:stretch>
            <a:fillRect/>
          </a:stretch>
        </p:blipFill>
        <p:spPr>
          <a:xfrm>
            <a:off x="497124" y="1785750"/>
            <a:ext cx="2583225" cy="4592423"/>
          </a:xfrm>
          <a:prstGeom prst="rect">
            <a:avLst/>
          </a:prstGeom>
          <a:noFill/>
          <a:ln>
            <a:noFill/>
          </a:ln>
        </p:spPr>
      </p:pic>
      <p:pic>
        <p:nvPicPr>
          <p:cNvPr id="260" name="Shape 260"/>
          <p:cNvPicPr preferRelativeResize="0"/>
          <p:nvPr/>
        </p:nvPicPr>
        <p:blipFill>
          <a:blip r:embed="rId4">
            <a:alphaModFix/>
          </a:blip>
          <a:stretch>
            <a:fillRect/>
          </a:stretch>
        </p:blipFill>
        <p:spPr>
          <a:xfrm>
            <a:off x="6462199" y="421149"/>
            <a:ext cx="2213481" cy="3935102"/>
          </a:xfrm>
          <a:prstGeom prst="rect">
            <a:avLst/>
          </a:prstGeom>
          <a:noFill/>
          <a:ln>
            <a:noFill/>
          </a:ln>
        </p:spPr>
      </p:pic>
      <p:pic>
        <p:nvPicPr>
          <p:cNvPr descr="face_sad_tired.png" id="261" name="Shape 261"/>
          <p:cNvPicPr preferRelativeResize="0"/>
          <p:nvPr/>
        </p:nvPicPr>
        <p:blipFill>
          <a:blip r:embed="rId5">
            <a:alphaModFix/>
          </a:blip>
          <a:stretch>
            <a:fillRect/>
          </a:stretch>
        </p:blipFill>
        <p:spPr>
          <a:xfrm>
            <a:off x="3977250" y="2555525"/>
            <a:ext cx="2378474" cy="3935105"/>
          </a:xfrm>
          <a:prstGeom prst="rect">
            <a:avLst/>
          </a:prstGeom>
          <a:noFill/>
          <a:ln>
            <a:noFill/>
          </a:ln>
        </p:spPr>
      </p:pic>
      <p:pic>
        <p:nvPicPr>
          <p:cNvPr descr="face_yawning_sleepy.png" id="262" name="Shape 262"/>
          <p:cNvPicPr preferRelativeResize="0"/>
          <p:nvPr/>
        </p:nvPicPr>
        <p:blipFill>
          <a:blip r:embed="rId6">
            <a:alphaModFix/>
          </a:blip>
          <a:stretch>
            <a:fillRect/>
          </a:stretch>
        </p:blipFill>
        <p:spPr>
          <a:xfrm>
            <a:off x="8962725" y="2695475"/>
            <a:ext cx="2378474" cy="3935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Milestones</a:t>
            </a:r>
          </a:p>
        </p:txBody>
      </p:sp>
      <p:sp>
        <p:nvSpPr>
          <p:cNvPr id="268" name="Shape 26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51790" lvl="0" marL="457200" rtl="0">
              <a:spcBef>
                <a:spcPts val="0"/>
              </a:spcBef>
              <a:buSzPct val="84347"/>
            </a:pPr>
            <a:r>
              <a:rPr lang="en-US" sz="2300"/>
              <a:t>Our team was given 3 major goals for improvements to the RoboCat:</a:t>
            </a:r>
          </a:p>
          <a:p>
            <a:pPr indent="-341630" lvl="1" marL="914400" rtl="0">
              <a:spcBef>
                <a:spcPts val="0"/>
              </a:spcBef>
              <a:buSzPct val="84761"/>
            </a:pPr>
            <a:r>
              <a:rPr lang="en-US" sz="2100"/>
              <a:t>Active Speech Recognition</a:t>
            </a:r>
          </a:p>
          <a:p>
            <a:pPr indent="-341630" lvl="1" marL="914400" rtl="0">
              <a:spcBef>
                <a:spcPts val="0"/>
              </a:spcBef>
              <a:buSzPct val="84761"/>
            </a:pPr>
            <a:r>
              <a:rPr lang="en-US" sz="2100"/>
              <a:t>Facial Recognition and Tracking</a:t>
            </a:r>
          </a:p>
          <a:p>
            <a:pPr indent="-341630" lvl="1" marL="914400" rtl="0">
              <a:spcBef>
                <a:spcPts val="0"/>
              </a:spcBef>
              <a:buSzPct val="84761"/>
            </a:pPr>
            <a:r>
              <a:rPr lang="en-US" sz="2100"/>
              <a:t>Environmental Mapping</a:t>
            </a:r>
          </a:p>
          <a:p>
            <a:pPr indent="-351790" lvl="0" marL="457200" rtl="0">
              <a:spcBef>
                <a:spcPts val="0"/>
              </a:spcBef>
              <a:buSzPct val="84347"/>
            </a:pPr>
            <a:r>
              <a:rPr lang="en-US" sz="2300"/>
              <a:t>Initially, our plan was to split into 3 groups of 2 so that we could address these project requirements, with each team of 2 having sub-milestones at each group milestone.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1154954" y="9215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lang="en-US"/>
              <a:t>Original</a:t>
            </a:r>
            <a:r>
              <a:rPr b="0" i="0" lang="en-US" sz="3600" u="none" cap="none" strike="noStrike">
                <a:solidFill>
                  <a:schemeClr val="lt2"/>
                </a:solidFill>
                <a:latin typeface="Questrial"/>
                <a:ea typeface="Questrial"/>
                <a:cs typeface="Questrial"/>
                <a:sym typeface="Questrial"/>
              </a:rPr>
              <a:t> Milestone</a:t>
            </a:r>
            <a:r>
              <a:rPr lang="en-US"/>
              <a:t> 1 (From Sprint 1)</a:t>
            </a:r>
          </a:p>
        </p:txBody>
      </p:sp>
      <p:sp>
        <p:nvSpPr>
          <p:cNvPr id="274" name="Shape 274"/>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65760" lvl="0" marL="342900" marR="0" rtl="0" algn="l">
              <a:spcBef>
                <a:spcPts val="1000"/>
              </a:spcBef>
              <a:spcAft>
                <a:spcPts val="0"/>
              </a:spcAft>
              <a:buClr>
                <a:schemeClr val="accent1"/>
              </a:buClr>
              <a:buSzPct val="100000"/>
              <a:buFont typeface="Noto Sans Symbols"/>
              <a:buChar char="▶"/>
            </a:pPr>
            <a:r>
              <a:rPr lang="en-US"/>
              <a:t>Group</a:t>
            </a:r>
          </a:p>
          <a:p>
            <a:pPr lvl="1" marR="0" rtl="0" algn="l">
              <a:spcBef>
                <a:spcPts val="1000"/>
              </a:spcBef>
              <a:spcAft>
                <a:spcPts val="0"/>
              </a:spcAft>
              <a:buSzPct val="100000"/>
            </a:pPr>
            <a:r>
              <a:rPr lang="en-US" sz="1800"/>
              <a:t>Debug app to the point that it will compile and run on android devices</a:t>
            </a:r>
          </a:p>
          <a:p>
            <a:pPr lvl="1" marR="0" rtl="0" algn="l">
              <a:spcBef>
                <a:spcPts val="1000"/>
              </a:spcBef>
              <a:spcAft>
                <a:spcPts val="0"/>
              </a:spcAft>
              <a:buSzPct val="100000"/>
            </a:pPr>
            <a:r>
              <a:rPr lang="en-US" sz="1800"/>
              <a:t>Perform a test of the current functions of the Robocat</a:t>
            </a:r>
          </a:p>
          <a:p>
            <a:pPr lvl="1" marR="0" rtl="0" algn="l">
              <a:spcBef>
                <a:spcPts val="1000"/>
              </a:spcBef>
              <a:spcAft>
                <a:spcPts val="0"/>
              </a:spcAft>
              <a:buSzPct val="100000"/>
            </a:pPr>
            <a:r>
              <a:rPr lang="en-US" sz="1800"/>
              <a:t>Document and Organize Git repository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1 (From sprint 1)</a:t>
            </a:r>
          </a:p>
        </p:txBody>
      </p:sp>
      <p:sp>
        <p:nvSpPr>
          <p:cNvPr id="280" name="Shape 280"/>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SzPct val="81052"/>
            </a:pPr>
            <a:r>
              <a:rPr lang="en-US" sz="1900"/>
              <a:t>Speech Recognition Team</a:t>
            </a:r>
          </a:p>
          <a:p>
            <a:pPr lvl="1" rtl="0">
              <a:spcBef>
                <a:spcPts val="0"/>
              </a:spcBef>
              <a:buSzPct val="81176"/>
            </a:pPr>
            <a:r>
              <a:rPr lang="en-US" sz="1700"/>
              <a:t>Document and test the accepted commands for the cat</a:t>
            </a:r>
          </a:p>
          <a:p>
            <a:pPr lvl="0" rtl="0">
              <a:spcBef>
                <a:spcPts val="0"/>
              </a:spcBef>
              <a:buSzPct val="81052"/>
            </a:pPr>
            <a:r>
              <a:rPr lang="en-US" sz="1900"/>
              <a:t>Facial Recognition Team</a:t>
            </a:r>
          </a:p>
          <a:p>
            <a:pPr lvl="1" rtl="0">
              <a:spcBef>
                <a:spcPts val="0"/>
              </a:spcBef>
              <a:buSzPct val="81176"/>
            </a:pPr>
            <a:r>
              <a:rPr lang="en-US" sz="1700"/>
              <a:t>Test the color tracking functionality; evaluate issues with this functionality</a:t>
            </a:r>
          </a:p>
          <a:p>
            <a:pPr lvl="0" rtl="0">
              <a:spcBef>
                <a:spcPts val="0"/>
              </a:spcBef>
              <a:buSzPct val="81052"/>
            </a:pPr>
            <a:r>
              <a:rPr lang="en-US" sz="1900"/>
              <a:t>Environmental mapping team</a:t>
            </a:r>
          </a:p>
          <a:p>
            <a:pPr lvl="1" rtl="0">
              <a:spcBef>
                <a:spcPts val="0"/>
              </a:spcBef>
              <a:buSzPct val="82222"/>
            </a:pPr>
            <a:r>
              <a:rPr lang="en-US" sz="1800"/>
              <a:t>Decided on a new hardware component to add to the RoboCat to assist in Environmental mapping - ultrasonic sensor.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Original Milestone 2 (From sprint 1)</a:t>
            </a:r>
          </a:p>
        </p:txBody>
      </p:sp>
      <p:sp>
        <p:nvSpPr>
          <p:cNvPr id="286" name="Shape 28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Overall improved accuracy of speech recognition</a:t>
            </a:r>
          </a:p>
          <a:p>
            <a:pPr indent="-228600" lvl="1" marL="914400" rtl="0">
              <a:spcBef>
                <a:spcPts val="0"/>
              </a:spcBef>
            </a:pPr>
            <a:r>
              <a:rPr lang="en-US"/>
              <a:t>Continuous listening, prompted by a keyword for commands</a:t>
            </a:r>
          </a:p>
          <a:p>
            <a:pPr indent="-228600" lvl="0" marL="457200" rtl="0">
              <a:spcBef>
                <a:spcPts val="0"/>
              </a:spcBef>
            </a:pPr>
            <a:r>
              <a:rPr lang="en-US"/>
              <a:t>Facial Recognition Team</a:t>
            </a:r>
          </a:p>
          <a:p>
            <a:pPr indent="-228600" lvl="1" marL="914400" rtl="0">
              <a:spcBef>
                <a:spcPts val="0"/>
              </a:spcBef>
            </a:pPr>
            <a:r>
              <a:rPr lang="en-US"/>
              <a:t>Recognize a face or faces in the environment</a:t>
            </a:r>
          </a:p>
          <a:p>
            <a:pPr indent="-228600" lvl="1" marL="914400" rtl="0">
              <a:spcBef>
                <a:spcPts val="0"/>
              </a:spcBef>
            </a:pPr>
            <a:r>
              <a:rPr lang="en-US"/>
              <a:t>Recognize a user specified color in the environment</a:t>
            </a:r>
          </a:p>
          <a:p>
            <a:pPr indent="-320040" lvl="0" marL="457200" marR="0" rtl="0" algn="l">
              <a:lnSpc>
                <a:spcPct val="100000"/>
              </a:lnSpc>
              <a:spcBef>
                <a:spcPts val="1000"/>
              </a:spcBef>
              <a:spcAft>
                <a:spcPts val="0"/>
              </a:spcAft>
              <a:buClr>
                <a:schemeClr val="accent1"/>
              </a:buClr>
              <a:buSzPct val="79999"/>
              <a:buFont typeface="Noto Sans Symbols"/>
            </a:pPr>
            <a:r>
              <a:rPr lang="en-US"/>
              <a:t>Environmental Mapping Team</a:t>
            </a:r>
          </a:p>
          <a:p>
            <a:pPr indent="-320040" lvl="1" marL="914400" marR="0" rtl="0" algn="l">
              <a:lnSpc>
                <a:spcPct val="100000"/>
              </a:lnSpc>
              <a:spcBef>
                <a:spcPts val="1000"/>
              </a:spcBef>
              <a:spcAft>
                <a:spcPts val="0"/>
              </a:spcAft>
              <a:buClr>
                <a:schemeClr val="accent1"/>
              </a:buClr>
              <a:buSzPct val="90000"/>
              <a:buFont typeface="Noto Sans Symbols"/>
            </a:pPr>
            <a:r>
              <a:rPr lang="en-US"/>
              <a:t>Establish Communication between the Arduino board, the new hardware, the servos controller, and the phone.</a:t>
            </a:r>
          </a:p>
          <a:p>
            <a:pPr indent="-320040" lvl="1" marL="914400" marR="0" rtl="0" algn="l">
              <a:lnSpc>
                <a:spcPct val="100000"/>
              </a:lnSpc>
              <a:spcBef>
                <a:spcPts val="1000"/>
              </a:spcBef>
              <a:spcAft>
                <a:spcPts val="0"/>
              </a:spcAft>
              <a:buClr>
                <a:schemeClr val="accent1"/>
              </a:buClr>
              <a:buSzPct val="90000"/>
              <a:buFont typeface="Noto Sans Symbols"/>
            </a:pPr>
            <a:r>
              <a:rPr lang="en-US"/>
              <a:t>Add a battery indicator using the GUI of RoboApp</a:t>
            </a:r>
          </a:p>
          <a:p>
            <a:pPr indent="-320040" lvl="1" marL="914400" marR="0" rtl="0" algn="l">
              <a:lnSpc>
                <a:spcPct val="100000"/>
              </a:lnSpc>
              <a:spcBef>
                <a:spcPts val="1000"/>
              </a:spcBef>
              <a:spcAft>
                <a:spcPts val="0"/>
              </a:spcAft>
              <a:buClr>
                <a:schemeClr val="accent1"/>
              </a:buClr>
              <a:buSzPct val="90000"/>
              <a:buFont typeface="Noto Sans Symbols"/>
            </a:pPr>
            <a:r>
              <a:rPr lang="en-US"/>
              <a:t>Decide a method for communication between both an Arduino Board and the servos controller (whether it can be parallel or communication between servos and phone has to run through the Arduino Board</a:t>
            </a:r>
          </a:p>
          <a:p>
            <a:pPr indent="-320040" lvl="1" marL="914400" marR="0" rtl="0" algn="l">
              <a:lnSpc>
                <a:spcPct val="100000"/>
              </a:lnSpc>
              <a:spcBef>
                <a:spcPts val="1000"/>
              </a:spcBef>
              <a:spcAft>
                <a:spcPts val="0"/>
              </a:spcAft>
              <a:buClr>
                <a:schemeClr val="accent1"/>
              </a:buClr>
              <a:buSzPct val="90000"/>
              <a:buFont typeface="Noto Sans Symbols"/>
            </a:pPr>
            <a:r>
              <a:rPr lang="en-US"/>
              <a:t>Determine how accelerometer data is logged.</a:t>
            </a:r>
            <a:br>
              <a:rPr lang="en-US"/>
            </a:b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